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5" r:id="rId1"/>
  </p:sldMasterIdLst>
  <p:notesMasterIdLst>
    <p:notesMasterId r:id="rId11"/>
  </p:notesMasterIdLst>
  <p:sldIdLst>
    <p:sldId id="256" r:id="rId2"/>
    <p:sldId id="257" r:id="rId3"/>
    <p:sldId id="280" r:id="rId4"/>
    <p:sldId id="292" r:id="rId5"/>
    <p:sldId id="293" r:id="rId6"/>
    <p:sldId id="294" r:id="rId7"/>
    <p:sldId id="281" r:id="rId8"/>
    <p:sldId id="291" r:id="rId9"/>
    <p:sldId id="290"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494BA"/>
    <a:srgbClr val="52C5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018"/>
    <p:restoredTop sz="90372"/>
  </p:normalViewPr>
  <p:slideViewPr>
    <p:cSldViewPr snapToGrid="0" snapToObjects="1">
      <p:cViewPr>
        <p:scale>
          <a:sx n="119" d="100"/>
          <a:sy n="119" d="100"/>
        </p:scale>
        <p:origin x="632" y="6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jpeg>
</file>

<file path=ppt/media/image11.png>
</file>

<file path=ppt/media/image12.png>
</file>

<file path=ppt/media/image13.png>
</file>

<file path=ppt/media/image14.jpg>
</file>

<file path=ppt/media/image15.png>
</file>

<file path=ppt/media/image2.png>
</file>

<file path=ppt/media/image3.pn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112488-F068-B542-9FA3-964E39A320F3}" type="datetimeFigureOut">
              <a:rPr lang="it-IT" smtClean="0"/>
              <a:t>07/02/22</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30EBA9-B955-4A49-A2EC-F406808A9287}" type="slidenum">
              <a:rPr lang="it-IT" smtClean="0"/>
              <a:t>‹N›</a:t>
            </a:fld>
            <a:endParaRPr lang="it-IT"/>
          </a:p>
        </p:txBody>
      </p:sp>
    </p:spTree>
    <p:extLst>
      <p:ext uri="{BB962C8B-B14F-4D97-AF65-F5344CB8AC3E}">
        <p14:creationId xmlns:p14="http://schemas.microsoft.com/office/powerpoint/2010/main" val="37741089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0530EBA9-B955-4A49-A2EC-F406808A9287}" type="slidenum">
              <a:rPr lang="it-IT" smtClean="0"/>
              <a:t>1</a:t>
            </a:fld>
            <a:endParaRPr lang="it-IT"/>
          </a:p>
        </p:txBody>
      </p:sp>
    </p:spTree>
    <p:extLst>
      <p:ext uri="{BB962C8B-B14F-4D97-AF65-F5344CB8AC3E}">
        <p14:creationId xmlns:p14="http://schemas.microsoft.com/office/powerpoint/2010/main" val="18737053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0530EBA9-B955-4A49-A2EC-F406808A9287}" type="slidenum">
              <a:rPr lang="it-IT" smtClean="0"/>
              <a:t>2</a:t>
            </a:fld>
            <a:endParaRPr lang="it-IT"/>
          </a:p>
        </p:txBody>
      </p:sp>
    </p:spTree>
    <p:extLst>
      <p:ext uri="{BB962C8B-B14F-4D97-AF65-F5344CB8AC3E}">
        <p14:creationId xmlns:p14="http://schemas.microsoft.com/office/powerpoint/2010/main" val="3278920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1B119A91-B7FB-8D4B-BA37-4147E68D4103}" type="datetimeFigureOut">
              <a:rPr lang="it-IT" smtClean="0"/>
              <a:t>07/02/22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3431084054"/>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magine panoramica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it-IT"/>
              <a:t>Fare clic per modificare lo stile del titolo dello schema</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it-IT"/>
              <a:t>Fare clic sull'icona per inserire un'immagine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1B119A91-B7FB-8D4B-BA37-4147E68D4103}" type="datetimeFigureOut">
              <a:rPr lang="it-IT" smtClean="0"/>
              <a:t>07/02/22</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3912620401"/>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1B119A91-B7FB-8D4B-BA37-4147E68D4103}" type="datetimeFigureOut">
              <a:rPr lang="it-IT" smtClean="0"/>
              <a:t>07/02/22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3386605903"/>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it-IT"/>
              <a:t>Fare clic per modificare lo stile del titolo dello schema</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it-IT"/>
              <a:t>Fare clic per modificare gli stili del testo dello schema</a:t>
            </a:r>
          </a:p>
        </p:txBody>
      </p:sp>
      <p:sp>
        <p:nvSpPr>
          <p:cNvPr id="2" name="Date Placeholder 1"/>
          <p:cNvSpPr>
            <a:spLocks noGrp="1"/>
          </p:cNvSpPr>
          <p:nvPr>
            <p:ph type="dt" sz="half" idx="10"/>
          </p:nvPr>
        </p:nvSpPr>
        <p:spPr/>
        <p:txBody>
          <a:bodyPr/>
          <a:lstStyle/>
          <a:p>
            <a:fld id="{1B119A91-B7FB-8D4B-BA37-4147E68D4103}" type="datetimeFigureOut">
              <a:rPr lang="it-IT" smtClean="0"/>
              <a:t>07/02/22</a:t>
            </a:fld>
            <a:endParaRPr lang="it-IT"/>
          </a:p>
        </p:txBody>
      </p:sp>
      <p:sp>
        <p:nvSpPr>
          <p:cNvPr id="3" name="Footer Placeholder 2"/>
          <p:cNvSpPr>
            <a:spLocks noGrp="1"/>
          </p:cNvSpPr>
          <p:nvPr>
            <p:ph type="ftr" sz="quarter" idx="11"/>
          </p:nvPr>
        </p:nvSpPr>
        <p:spPr/>
        <p:txBody>
          <a:bodyPr/>
          <a:lstStyle/>
          <a:p>
            <a:endParaRPr lang="it-IT"/>
          </a:p>
        </p:txBody>
      </p:sp>
      <p:sp>
        <p:nvSpPr>
          <p:cNvPr id="4" name="Slide Number Placeholder 3"/>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2022863899"/>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ncho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1B119A91-B7FB-8D4B-BA37-4147E68D4103}" type="datetimeFigureOut">
              <a:rPr lang="it-IT" smtClean="0"/>
              <a:t>07/02/22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1456051700"/>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1B119A91-B7FB-8D4B-BA37-4147E68D4103}" type="datetimeFigureOut">
              <a:rPr lang="it-IT" smtClean="0"/>
              <a:t>07/02/22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135872195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it-IT"/>
              <a:t>Fare clic per modificare lo stile del titolo dello schema</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1B119A91-B7FB-8D4B-BA37-4147E68D4103}" type="datetimeFigureOut">
              <a:rPr lang="it-IT" smtClean="0"/>
              <a:t>07/02/22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1456159755"/>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1B119A91-B7FB-8D4B-BA37-4147E68D4103}" type="datetimeFigureOut">
              <a:rPr lang="it-IT" smtClean="0"/>
              <a:t>07/02/22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1939836686"/>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1B119A91-B7FB-8D4B-BA37-4147E68D4103}" type="datetimeFigureOut">
              <a:rPr lang="it-IT" smtClean="0"/>
              <a:t>07/02/22</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1662010446"/>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1B119A91-B7FB-8D4B-BA37-4147E68D4103}" type="datetimeFigureOut">
              <a:rPr lang="it-IT" smtClean="0"/>
              <a:t>07/02/22</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2132817703"/>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1B119A91-B7FB-8D4B-BA37-4147E68D4103}" type="datetimeFigureOut">
              <a:rPr lang="it-IT" smtClean="0"/>
              <a:t>07/02/22</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468717990"/>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B119A91-B7FB-8D4B-BA37-4147E68D4103}" type="datetimeFigureOut">
              <a:rPr lang="it-IT" smtClean="0"/>
              <a:t>07/02/22</a:t>
            </a:fld>
            <a:endParaRPr lang="it-IT"/>
          </a:p>
        </p:txBody>
      </p:sp>
      <p:sp>
        <p:nvSpPr>
          <p:cNvPr id="3" name="Footer Placeholder 2"/>
          <p:cNvSpPr>
            <a:spLocks noGrp="1"/>
          </p:cNvSpPr>
          <p:nvPr>
            <p:ph type="ftr" sz="quarter" idx="11"/>
          </p:nvPr>
        </p:nvSpPr>
        <p:spPr/>
        <p:txBody>
          <a:bodyPr/>
          <a:lstStyle/>
          <a:p>
            <a:endParaRPr lang="it-IT"/>
          </a:p>
        </p:txBody>
      </p:sp>
      <p:sp>
        <p:nvSpPr>
          <p:cNvPr id="4" name="Slide Number Placeholder 3"/>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3943972497"/>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it-IT"/>
              <a:t>Fare clic per modificare lo stile del titolo dello schema</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1B119A91-B7FB-8D4B-BA37-4147E68D4103}" type="datetimeFigureOut">
              <a:rPr lang="it-IT" smtClean="0"/>
              <a:t>07/02/22</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2352356323"/>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it-IT"/>
              <a:t>Fare clic per modificare lo stile del titolo dello schema</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it-IT"/>
              <a:t>Fare clic sull'icona per inserire un'immagine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a:xfrm>
            <a:off x="3885810" y="6041362"/>
            <a:ext cx="976879" cy="365125"/>
          </a:xfrm>
        </p:spPr>
        <p:txBody>
          <a:bodyPr/>
          <a:lstStyle/>
          <a:p>
            <a:fld id="{1B119A91-B7FB-8D4B-BA37-4147E68D4103}" type="datetimeFigureOut">
              <a:rPr lang="it-IT" smtClean="0"/>
              <a:t>07/02/22</a:t>
            </a:fld>
            <a:endParaRPr lang="it-IT"/>
          </a:p>
        </p:txBody>
      </p:sp>
      <p:sp>
        <p:nvSpPr>
          <p:cNvPr id="6" name="Footer Placeholder 5"/>
          <p:cNvSpPr>
            <a:spLocks noGrp="1"/>
          </p:cNvSpPr>
          <p:nvPr>
            <p:ph type="ftr" sz="quarter" idx="11"/>
          </p:nvPr>
        </p:nvSpPr>
        <p:spPr>
          <a:xfrm>
            <a:off x="590396" y="6041362"/>
            <a:ext cx="3295413" cy="365125"/>
          </a:xfrm>
        </p:spPr>
        <p:txBody>
          <a:bodyPr/>
          <a:lstStyle/>
          <a:p>
            <a:endParaRPr lang="it-IT"/>
          </a:p>
        </p:txBody>
      </p:sp>
      <p:sp>
        <p:nvSpPr>
          <p:cNvPr id="7" name="Slide Number Placeholder 6"/>
          <p:cNvSpPr>
            <a:spLocks noGrp="1"/>
          </p:cNvSpPr>
          <p:nvPr>
            <p:ph type="sldNum" sz="quarter" idx="12"/>
          </p:nvPr>
        </p:nvSpPr>
        <p:spPr>
          <a:xfrm>
            <a:off x="4862689" y="5915888"/>
            <a:ext cx="1062155" cy="490599"/>
          </a:xfrm>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3411638934"/>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it-IT"/>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1B119A91-B7FB-8D4B-BA37-4147E68D4103}" type="datetimeFigureOut">
              <a:rPr lang="it-IT" smtClean="0"/>
              <a:t>07/02/22</a:t>
            </a:fld>
            <a:endParaRPr lang="it-IT"/>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8FA381C8-9F60-1545-AEB3-6E49D9113079}" type="slidenum">
              <a:rPr lang="it-IT" smtClean="0"/>
              <a:t>‹N›</a:t>
            </a:fld>
            <a:endParaRPr lang="it-IT"/>
          </a:p>
        </p:txBody>
      </p:sp>
    </p:spTree>
    <p:extLst>
      <p:ext uri="{BB962C8B-B14F-4D97-AF65-F5344CB8AC3E}">
        <p14:creationId xmlns:p14="http://schemas.microsoft.com/office/powerpoint/2010/main" val="1008432888"/>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Lst>
  <p:transition spd="slow">
    <p:push dir="u"/>
  </p:transition>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file:////var/folders/3w/q5w5pbn16gs2xplv9gy3t0sc0000gn/T/com.microsoft.Word/WebArchiveCopyPasteTempFiles/61j4acmknmL._AC_SL1500_.jpg" TargetMode="External"/><Relationship Id="rId2" Type="http://schemas.openxmlformats.org/officeDocument/2006/relationships/image" Target="../media/image10.jpe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file:////var/folders/3w/q5w5pbn16gs2xplv9gy3t0sc0000gn/T/com.microsoft.Word/WebArchiveCopyPasteTempFiles/61j4acmknmL._AC_SL1500_.jpg" TargetMode="External"/><Relationship Id="rId2" Type="http://schemas.openxmlformats.org/officeDocument/2006/relationships/image" Target="../media/image10.jpe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72ED8E12-68AC-B241-AC0A-79F94525678D}"/>
              </a:ext>
            </a:extLst>
          </p:cNvPr>
          <p:cNvPicPr>
            <a:picLocks noChangeAspect="1"/>
          </p:cNvPicPr>
          <p:nvPr/>
        </p:nvPicPr>
        <p:blipFill>
          <a:blip r:embed="rId3"/>
          <a:srcRect/>
          <a:stretch/>
        </p:blipFill>
        <p:spPr>
          <a:xfrm>
            <a:off x="0" y="0"/>
            <a:ext cx="8476488" cy="6357366"/>
          </a:xfrm>
          <a:prstGeom prst="rect">
            <a:avLst/>
          </a:prstGeom>
        </p:spPr>
      </p:pic>
      <p:sp>
        <p:nvSpPr>
          <p:cNvPr id="3" name="Sottotitolo 2">
            <a:extLst>
              <a:ext uri="{FF2B5EF4-FFF2-40B4-BE49-F238E27FC236}">
                <a16:creationId xmlns:a16="http://schemas.microsoft.com/office/drawing/2014/main" id="{B4FE7FB3-C8D1-E148-AAA4-4A3F1C6CBF15}"/>
              </a:ext>
            </a:extLst>
          </p:cNvPr>
          <p:cNvSpPr>
            <a:spLocks noGrp="1"/>
          </p:cNvSpPr>
          <p:nvPr>
            <p:ph type="subTitle" idx="1"/>
          </p:nvPr>
        </p:nvSpPr>
        <p:spPr>
          <a:xfrm>
            <a:off x="381375" y="5340319"/>
            <a:ext cx="10572000" cy="434974"/>
          </a:xfrm>
          <a:noFill/>
          <a:ln>
            <a:noFill/>
          </a:ln>
        </p:spPr>
        <p:style>
          <a:lnRef idx="0">
            <a:scrgbClr r="0" g="0" b="0"/>
          </a:lnRef>
          <a:fillRef idx="0">
            <a:scrgbClr r="0" g="0" b="0"/>
          </a:fillRef>
          <a:effectRef idx="0">
            <a:scrgbClr r="0" g="0" b="0"/>
          </a:effectRef>
          <a:fontRef idx="minor">
            <a:schemeClr val="dk1"/>
          </a:fontRef>
        </p:style>
        <p:txBody>
          <a:bodyPr>
            <a:normAutofit/>
          </a:bodyPr>
          <a:lstStyle/>
          <a:p>
            <a:r>
              <a:rPr lang="it-IT" sz="2000" b="1" dirty="0"/>
              <a:t>Presentazione del progetto</a:t>
            </a:r>
          </a:p>
        </p:txBody>
      </p:sp>
      <p:sp>
        <p:nvSpPr>
          <p:cNvPr id="11" name="CasellaDiTesto 10">
            <a:extLst>
              <a:ext uri="{FF2B5EF4-FFF2-40B4-BE49-F238E27FC236}">
                <a16:creationId xmlns:a16="http://schemas.microsoft.com/office/drawing/2014/main" id="{225DE8EC-F5AC-9949-B621-B790430CAC73}"/>
              </a:ext>
            </a:extLst>
          </p:cNvPr>
          <p:cNvSpPr txBox="1"/>
          <p:nvPr/>
        </p:nvSpPr>
        <p:spPr>
          <a:xfrm>
            <a:off x="381375" y="4414282"/>
            <a:ext cx="9779000" cy="371475"/>
          </a:xfrm>
          <a:prstGeom prst="rect">
            <a:avLst/>
          </a:prstGeom>
          <a:noFill/>
        </p:spPr>
        <p:txBody>
          <a:bodyPr wrap="square" rtlCol="0">
            <a:spAutoFit/>
          </a:bodyPr>
          <a:lstStyle/>
          <a:p>
            <a:r>
              <a:rPr lang="it-IT" b="1" dirty="0">
                <a:solidFill>
                  <a:schemeClr val="bg1"/>
                </a:solidFill>
              </a:rPr>
              <a:t>Andrea Vaiuso, Luca La Barbera, Salvatore Drago</a:t>
            </a:r>
          </a:p>
        </p:txBody>
      </p:sp>
      <p:sp>
        <p:nvSpPr>
          <p:cNvPr id="12" name="CasellaDiTesto 11">
            <a:extLst>
              <a:ext uri="{FF2B5EF4-FFF2-40B4-BE49-F238E27FC236}">
                <a16:creationId xmlns:a16="http://schemas.microsoft.com/office/drawing/2014/main" id="{9AE30267-6E2C-8A4F-AB54-A7AE249EBC98}"/>
              </a:ext>
            </a:extLst>
          </p:cNvPr>
          <p:cNvSpPr txBox="1"/>
          <p:nvPr/>
        </p:nvSpPr>
        <p:spPr>
          <a:xfrm>
            <a:off x="381375" y="5746717"/>
            <a:ext cx="10629900" cy="338554"/>
          </a:xfrm>
          <a:prstGeom prst="rect">
            <a:avLst/>
          </a:prstGeom>
          <a:noFill/>
        </p:spPr>
        <p:txBody>
          <a:bodyPr wrap="square" rtlCol="0">
            <a:spAutoFit/>
          </a:bodyPr>
          <a:lstStyle/>
          <a:p>
            <a:r>
              <a:rPr lang="it-IT" sz="1600" dirty="0"/>
              <a:t>Laurea magistrale in ingegneria informatica. Corso di Robotica</a:t>
            </a:r>
          </a:p>
        </p:txBody>
      </p:sp>
      <p:sp>
        <p:nvSpPr>
          <p:cNvPr id="2" name="CasellaDiTesto 1">
            <a:extLst>
              <a:ext uri="{FF2B5EF4-FFF2-40B4-BE49-F238E27FC236}">
                <a16:creationId xmlns:a16="http://schemas.microsoft.com/office/drawing/2014/main" id="{DE675DDB-78D8-1C41-A2A2-988346CE0CF9}"/>
              </a:ext>
            </a:extLst>
          </p:cNvPr>
          <p:cNvSpPr txBox="1"/>
          <p:nvPr/>
        </p:nvSpPr>
        <p:spPr>
          <a:xfrm>
            <a:off x="381376" y="6181691"/>
            <a:ext cx="7427840" cy="338554"/>
          </a:xfrm>
          <a:prstGeom prst="rect">
            <a:avLst/>
          </a:prstGeom>
          <a:noFill/>
        </p:spPr>
        <p:txBody>
          <a:bodyPr wrap="square" rtlCol="0">
            <a:spAutoFit/>
          </a:bodyPr>
          <a:lstStyle/>
          <a:p>
            <a:r>
              <a:rPr lang="it-IT" sz="1600" b="1" dirty="0">
                <a:solidFill>
                  <a:schemeClr val="bg1">
                    <a:lumMod val="50000"/>
                  </a:schemeClr>
                </a:solidFill>
              </a:rPr>
              <a:t>Professore: Antonio </a:t>
            </a:r>
            <a:r>
              <a:rPr lang="it-IT" sz="1600" b="1" dirty="0" err="1">
                <a:solidFill>
                  <a:schemeClr val="bg1">
                    <a:lumMod val="50000"/>
                  </a:schemeClr>
                </a:solidFill>
              </a:rPr>
              <a:t>Chella</a:t>
            </a:r>
            <a:endParaRPr lang="it-IT" sz="1600" b="1" dirty="0">
              <a:solidFill>
                <a:schemeClr val="bg1">
                  <a:lumMod val="50000"/>
                </a:schemeClr>
              </a:solidFill>
            </a:endParaRPr>
          </a:p>
        </p:txBody>
      </p:sp>
      <p:pic>
        <p:nvPicPr>
          <p:cNvPr id="10" name="Immagine 9">
            <a:extLst>
              <a:ext uri="{FF2B5EF4-FFF2-40B4-BE49-F238E27FC236}">
                <a16:creationId xmlns:a16="http://schemas.microsoft.com/office/drawing/2014/main" id="{A2B3892C-29CB-8444-9856-D55CAD3E76D7}"/>
              </a:ext>
            </a:extLst>
          </p:cNvPr>
          <p:cNvPicPr>
            <a:picLocks noChangeAspect="1"/>
          </p:cNvPicPr>
          <p:nvPr/>
        </p:nvPicPr>
        <p:blipFill rotWithShape="1">
          <a:blip r:embed="rId3"/>
          <a:srcRect r="56167"/>
          <a:stretch/>
        </p:blipFill>
        <p:spPr>
          <a:xfrm>
            <a:off x="8476488" y="-3630"/>
            <a:ext cx="3715512" cy="6357366"/>
          </a:xfrm>
          <a:prstGeom prst="rect">
            <a:avLst/>
          </a:prstGeom>
        </p:spPr>
      </p:pic>
      <p:pic>
        <p:nvPicPr>
          <p:cNvPr id="15" name="Immagine 14">
            <a:extLst>
              <a:ext uri="{FF2B5EF4-FFF2-40B4-BE49-F238E27FC236}">
                <a16:creationId xmlns:a16="http://schemas.microsoft.com/office/drawing/2014/main" id="{DC8E4414-90FF-9D4C-8BC4-DE786D2180F2}"/>
              </a:ext>
            </a:extLst>
          </p:cNvPr>
          <p:cNvPicPr>
            <a:picLocks noChangeAspect="1"/>
          </p:cNvPicPr>
          <p:nvPr/>
        </p:nvPicPr>
        <p:blipFill>
          <a:blip r:embed="rId4"/>
          <a:stretch>
            <a:fillRect/>
          </a:stretch>
        </p:blipFill>
        <p:spPr>
          <a:xfrm>
            <a:off x="8782629" y="122207"/>
            <a:ext cx="3103230" cy="1301044"/>
          </a:xfrm>
          <a:prstGeom prst="rect">
            <a:avLst/>
          </a:prstGeom>
        </p:spPr>
      </p:pic>
      <p:grpSp>
        <p:nvGrpSpPr>
          <p:cNvPr id="9" name="Gruppo 8">
            <a:extLst>
              <a:ext uri="{FF2B5EF4-FFF2-40B4-BE49-F238E27FC236}">
                <a16:creationId xmlns:a16="http://schemas.microsoft.com/office/drawing/2014/main" id="{4FC77F69-369A-CB48-81B9-8326D7B6689E}"/>
              </a:ext>
            </a:extLst>
          </p:cNvPr>
          <p:cNvGrpSpPr/>
          <p:nvPr/>
        </p:nvGrpSpPr>
        <p:grpSpPr>
          <a:xfrm>
            <a:off x="306141" y="337755"/>
            <a:ext cx="6916935" cy="2748329"/>
            <a:chOff x="391317" y="329075"/>
            <a:chExt cx="6916935" cy="2748329"/>
          </a:xfrm>
        </p:grpSpPr>
        <p:sp>
          <p:nvSpPr>
            <p:cNvPr id="8" name="Rettangolo 7">
              <a:extLst>
                <a:ext uri="{FF2B5EF4-FFF2-40B4-BE49-F238E27FC236}">
                  <a16:creationId xmlns:a16="http://schemas.microsoft.com/office/drawing/2014/main" id="{B4B468A8-402C-BF45-98F4-CDFBC495D588}"/>
                </a:ext>
              </a:extLst>
            </p:cNvPr>
            <p:cNvSpPr/>
            <p:nvPr/>
          </p:nvSpPr>
          <p:spPr>
            <a:xfrm>
              <a:off x="395023" y="350506"/>
              <a:ext cx="6890282" cy="2721537"/>
            </a:xfrm>
            <a:prstGeom prst="rect">
              <a:avLst/>
            </a:prstGeom>
            <a:solidFill>
              <a:srgbClr val="3494BA">
                <a:alpha val="6117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7" name="Immagine 6">
              <a:extLst>
                <a:ext uri="{FF2B5EF4-FFF2-40B4-BE49-F238E27FC236}">
                  <a16:creationId xmlns:a16="http://schemas.microsoft.com/office/drawing/2014/main" id="{46AF9EE8-E8FE-F440-8264-2FFB84A01DDD}"/>
                </a:ext>
              </a:extLst>
            </p:cNvPr>
            <p:cNvPicPr>
              <a:picLocks noChangeAspect="1"/>
            </p:cNvPicPr>
            <p:nvPr/>
          </p:nvPicPr>
          <p:blipFill>
            <a:blip r:embed="rId5"/>
            <a:stretch>
              <a:fillRect/>
            </a:stretch>
          </p:blipFill>
          <p:spPr>
            <a:xfrm>
              <a:off x="391317" y="329075"/>
              <a:ext cx="6916935" cy="2748329"/>
            </a:xfrm>
            <a:prstGeom prst="rect">
              <a:avLst/>
            </a:prstGeom>
          </p:spPr>
        </p:pic>
      </p:grpSp>
    </p:spTree>
    <p:extLst>
      <p:ext uri="{BB962C8B-B14F-4D97-AF65-F5344CB8AC3E}">
        <p14:creationId xmlns:p14="http://schemas.microsoft.com/office/powerpoint/2010/main" val="89308003"/>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magine 9">
            <a:extLst>
              <a:ext uri="{FF2B5EF4-FFF2-40B4-BE49-F238E27FC236}">
                <a16:creationId xmlns:a16="http://schemas.microsoft.com/office/drawing/2014/main" id="{13F27D66-B75A-2849-9F87-3ECEFCCC03C9}"/>
              </a:ext>
            </a:extLst>
          </p:cNvPr>
          <p:cNvPicPr>
            <a:picLocks noChangeAspect="1"/>
          </p:cNvPicPr>
          <p:nvPr/>
        </p:nvPicPr>
        <p:blipFill rotWithShape="1">
          <a:blip r:embed="rId3"/>
          <a:srcRect t="51011" b="4778"/>
          <a:stretch/>
        </p:blipFill>
        <p:spPr>
          <a:xfrm>
            <a:off x="0" y="0"/>
            <a:ext cx="12192000" cy="2593075"/>
          </a:xfrm>
          <a:prstGeom prst="rect">
            <a:avLst/>
          </a:prstGeom>
        </p:spPr>
      </p:pic>
      <p:pic>
        <p:nvPicPr>
          <p:cNvPr id="14" name="Immagine 13">
            <a:extLst>
              <a:ext uri="{FF2B5EF4-FFF2-40B4-BE49-F238E27FC236}">
                <a16:creationId xmlns:a16="http://schemas.microsoft.com/office/drawing/2014/main" id="{3720F644-C1C9-6A48-B458-E4FEA1CEA0D9}"/>
              </a:ext>
            </a:extLst>
          </p:cNvPr>
          <p:cNvPicPr>
            <a:picLocks noChangeAspect="1"/>
          </p:cNvPicPr>
          <p:nvPr/>
        </p:nvPicPr>
        <p:blipFill>
          <a:blip r:embed="rId4"/>
          <a:stretch>
            <a:fillRect/>
          </a:stretch>
        </p:blipFill>
        <p:spPr>
          <a:xfrm>
            <a:off x="0" y="-7203"/>
            <a:ext cx="12192000" cy="2593075"/>
          </a:xfrm>
          <a:prstGeom prst="rect">
            <a:avLst/>
          </a:prstGeom>
        </p:spPr>
      </p:pic>
      <p:sp>
        <p:nvSpPr>
          <p:cNvPr id="2" name="Titolo 1">
            <a:extLst>
              <a:ext uri="{FF2B5EF4-FFF2-40B4-BE49-F238E27FC236}">
                <a16:creationId xmlns:a16="http://schemas.microsoft.com/office/drawing/2014/main" id="{57DC8E4C-B4AC-044C-8731-50193FD8FA07}"/>
              </a:ext>
            </a:extLst>
          </p:cNvPr>
          <p:cNvSpPr>
            <a:spLocks noGrp="1"/>
          </p:cNvSpPr>
          <p:nvPr>
            <p:ph type="title"/>
          </p:nvPr>
        </p:nvSpPr>
        <p:spPr>
          <a:xfrm>
            <a:off x="374337" y="804109"/>
            <a:ext cx="10571998" cy="970450"/>
          </a:xfrm>
        </p:spPr>
        <p:txBody>
          <a:bodyPr/>
          <a:lstStyle/>
          <a:p>
            <a:r>
              <a:rPr lang="it-IT" dirty="0"/>
              <a:t>Introduzione</a:t>
            </a:r>
          </a:p>
        </p:txBody>
      </p:sp>
      <p:sp>
        <p:nvSpPr>
          <p:cNvPr id="12" name="Content Placeholder 2">
            <a:extLst>
              <a:ext uri="{FF2B5EF4-FFF2-40B4-BE49-F238E27FC236}">
                <a16:creationId xmlns:a16="http://schemas.microsoft.com/office/drawing/2014/main" id="{0D2BB424-86EB-7F45-8EE9-685820009D21}"/>
              </a:ext>
            </a:extLst>
          </p:cNvPr>
          <p:cNvSpPr txBox="1">
            <a:spLocks/>
          </p:cNvSpPr>
          <p:nvPr/>
        </p:nvSpPr>
        <p:spPr>
          <a:xfrm>
            <a:off x="551708" y="2943059"/>
            <a:ext cx="11088584" cy="3503838"/>
          </a:xfrm>
          <a:prstGeom prst="rect">
            <a:avLst/>
          </a:prstGeom>
          <a:noFill/>
          <a:ln>
            <a:noFill/>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buFont typeface="Wingdings 2" charset="2"/>
              <a:buNone/>
            </a:pPr>
            <a:r>
              <a:rPr lang="it-IT" sz="2400" b="1" dirty="0">
                <a:solidFill>
                  <a:srgbClr val="FFC000"/>
                </a:solidFill>
                <a:latin typeface="+mj-lt"/>
                <a:ea typeface="Times New Roman" panose="02020603050405020304" pitchFamily="18" charset="0"/>
              </a:rPr>
              <a:t>INTRODUZIONE</a:t>
            </a:r>
            <a:endParaRPr lang="it-IT" sz="2400" dirty="0">
              <a:solidFill>
                <a:srgbClr val="FFC000"/>
              </a:solidFill>
              <a:latin typeface="+mj-lt"/>
              <a:ea typeface="Times New Roman" panose="02020603050405020304" pitchFamily="18" charset="0"/>
            </a:endParaRPr>
          </a:p>
          <a:p>
            <a:r>
              <a:rPr lang="it-IT" sz="2400" dirty="0">
                <a:ea typeface="Times New Roman" panose="02020603050405020304" pitchFamily="18" charset="0"/>
              </a:rPr>
              <a:t>Il progetto </a:t>
            </a:r>
            <a:r>
              <a:rPr lang="it-IT" sz="2400" dirty="0" err="1">
                <a:ea typeface="Times New Roman" panose="02020603050405020304" pitchFamily="18" charset="0"/>
              </a:rPr>
              <a:t>SKYDroppers</a:t>
            </a:r>
            <a:r>
              <a:rPr lang="it-IT" sz="2400" dirty="0">
                <a:ea typeface="Times New Roman" panose="02020603050405020304" pitchFamily="18" charset="0"/>
              </a:rPr>
              <a:t> nasce con l’intento di automatizzare i processi di consegna di prodotti delle grandi aziende tramite l’utilizzo di droni quadrirotori capaci di trasportare pacchi di piccole e medie dimensioni, coordinandosi per ottimizzare i tempi di consegna </a:t>
            </a:r>
          </a:p>
          <a:p>
            <a:pPr marL="0" indent="0">
              <a:buFont typeface="Wingdings 2" charset="2"/>
              <a:buNone/>
            </a:pPr>
            <a:r>
              <a:rPr lang="it-IT" sz="2400" b="1" dirty="0">
                <a:solidFill>
                  <a:srgbClr val="FFC000"/>
                </a:solidFill>
                <a:latin typeface="+mj-lt"/>
                <a:ea typeface="Times New Roman" panose="02020603050405020304" pitchFamily="18" charset="0"/>
              </a:rPr>
              <a:t>TECNOLOGIA UTILIZZATA</a:t>
            </a:r>
          </a:p>
          <a:p>
            <a:r>
              <a:rPr lang="it-IT" sz="2400" dirty="0">
                <a:ea typeface="Times New Roman" panose="02020603050405020304" pitchFamily="18" charset="0"/>
              </a:rPr>
              <a:t>I droni utilizzati sono </a:t>
            </a:r>
            <a:r>
              <a:rPr lang="it-IT" sz="2400" dirty="0" err="1">
                <a:ea typeface="Times New Roman" panose="02020603050405020304" pitchFamily="18" charset="0"/>
              </a:rPr>
              <a:t>Dji</a:t>
            </a:r>
            <a:r>
              <a:rPr lang="it-IT" sz="2400" dirty="0">
                <a:ea typeface="Times New Roman" panose="02020603050405020304" pitchFamily="18" charset="0"/>
              </a:rPr>
              <a:t> </a:t>
            </a:r>
            <a:r>
              <a:rPr lang="it-IT" sz="2400" dirty="0" err="1">
                <a:ea typeface="Times New Roman" panose="02020603050405020304" pitchFamily="18" charset="0"/>
              </a:rPr>
              <a:t>Mavic</a:t>
            </a:r>
            <a:r>
              <a:rPr lang="it-IT" sz="2400" dirty="0">
                <a:ea typeface="Times New Roman" panose="02020603050405020304" pitchFamily="18" charset="0"/>
              </a:rPr>
              <a:t> 2 Pro, opportunamente modificati e simulati tramite il software </a:t>
            </a:r>
            <a:r>
              <a:rPr lang="it-IT" sz="2400" dirty="0" err="1">
                <a:ea typeface="Times New Roman" panose="02020603050405020304" pitchFamily="18" charset="0"/>
              </a:rPr>
              <a:t>Webots</a:t>
            </a:r>
            <a:endParaRPr lang="it-IT" sz="2400" b="1" dirty="0">
              <a:latin typeface="+mj-lt"/>
              <a:ea typeface="Times New Roman" panose="02020603050405020304" pitchFamily="18" charset="0"/>
            </a:endParaRPr>
          </a:p>
        </p:txBody>
      </p:sp>
    </p:spTree>
    <p:extLst>
      <p:ext uri="{BB962C8B-B14F-4D97-AF65-F5344CB8AC3E}">
        <p14:creationId xmlns:p14="http://schemas.microsoft.com/office/powerpoint/2010/main" val="2281468046"/>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tangolo 5">
            <a:extLst>
              <a:ext uri="{FF2B5EF4-FFF2-40B4-BE49-F238E27FC236}">
                <a16:creationId xmlns:a16="http://schemas.microsoft.com/office/drawing/2014/main" id="{1CF62DD1-4B18-ED44-AEB0-6E34BA8987DA}"/>
              </a:ext>
            </a:extLst>
          </p:cNvPr>
          <p:cNvSpPr/>
          <p:nvPr/>
        </p:nvSpPr>
        <p:spPr>
          <a:xfrm>
            <a:off x="0" y="1417638"/>
            <a:ext cx="12192000" cy="1190296"/>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8" name="Titolo 7">
            <a:extLst>
              <a:ext uri="{FF2B5EF4-FFF2-40B4-BE49-F238E27FC236}">
                <a16:creationId xmlns:a16="http://schemas.microsoft.com/office/drawing/2014/main" id="{0B47033F-8186-F849-8A6F-3E4E50EC08F6}"/>
              </a:ext>
            </a:extLst>
          </p:cNvPr>
          <p:cNvSpPr>
            <a:spLocks noGrp="1"/>
          </p:cNvSpPr>
          <p:nvPr>
            <p:ph type="title"/>
          </p:nvPr>
        </p:nvSpPr>
        <p:spPr>
          <a:xfrm>
            <a:off x="810001" y="65049"/>
            <a:ext cx="10571998" cy="733344"/>
          </a:xfrm>
        </p:spPr>
        <p:txBody>
          <a:bodyPr/>
          <a:lstStyle/>
          <a:p>
            <a:pPr algn="ctr"/>
            <a:r>
              <a:rPr lang="it-IT" dirty="0"/>
              <a:t>DJI MAVIC 2 PRO</a:t>
            </a:r>
          </a:p>
        </p:txBody>
      </p:sp>
      <p:grpSp>
        <p:nvGrpSpPr>
          <p:cNvPr id="16" name="Gruppo 15">
            <a:extLst>
              <a:ext uri="{FF2B5EF4-FFF2-40B4-BE49-F238E27FC236}">
                <a16:creationId xmlns:a16="http://schemas.microsoft.com/office/drawing/2014/main" id="{FD2D33DD-CA9D-4B4F-AFF7-88D0D2B192AE}"/>
              </a:ext>
            </a:extLst>
          </p:cNvPr>
          <p:cNvGrpSpPr/>
          <p:nvPr/>
        </p:nvGrpSpPr>
        <p:grpSpPr>
          <a:xfrm>
            <a:off x="5577619" y="2158932"/>
            <a:ext cx="6041175" cy="3889595"/>
            <a:chOff x="427863" y="2101772"/>
            <a:chExt cx="6041175" cy="3889595"/>
          </a:xfrm>
        </p:grpSpPr>
        <p:pic>
          <p:nvPicPr>
            <p:cNvPr id="10" name="Immagine 9">
              <a:extLst>
                <a:ext uri="{FF2B5EF4-FFF2-40B4-BE49-F238E27FC236}">
                  <a16:creationId xmlns:a16="http://schemas.microsoft.com/office/drawing/2014/main" id="{E4521188-7540-2A45-83E0-0C79B956DE38}"/>
                </a:ext>
              </a:extLst>
            </p:cNvPr>
            <p:cNvPicPr>
              <a:picLocks noChangeAspect="1"/>
            </p:cNvPicPr>
            <p:nvPr/>
          </p:nvPicPr>
          <p:blipFill rotWithShape="1">
            <a:blip r:embed="rId2"/>
            <a:srcRect l="7672" t="11821" r="7418" b="9628"/>
            <a:stretch/>
          </p:blipFill>
          <p:spPr>
            <a:xfrm>
              <a:off x="427863" y="2265528"/>
              <a:ext cx="6041175" cy="3725839"/>
            </a:xfrm>
            <a:prstGeom prst="rect">
              <a:avLst/>
            </a:prstGeom>
          </p:spPr>
        </p:pic>
        <p:pic>
          <p:nvPicPr>
            <p:cNvPr id="12" name="Immagine 11">
              <a:extLst>
                <a:ext uri="{FF2B5EF4-FFF2-40B4-BE49-F238E27FC236}">
                  <a16:creationId xmlns:a16="http://schemas.microsoft.com/office/drawing/2014/main" id="{911A5CC4-33FC-B943-94BD-2A65E2643663}"/>
                </a:ext>
              </a:extLst>
            </p:cNvPr>
            <p:cNvPicPr>
              <a:picLocks noChangeAspect="1"/>
            </p:cNvPicPr>
            <p:nvPr/>
          </p:nvPicPr>
          <p:blipFill>
            <a:blip r:embed="rId3"/>
            <a:stretch>
              <a:fillRect/>
            </a:stretch>
          </p:blipFill>
          <p:spPr>
            <a:xfrm>
              <a:off x="689212" y="2101772"/>
              <a:ext cx="880281" cy="506162"/>
            </a:xfrm>
            <a:prstGeom prst="rect">
              <a:avLst/>
            </a:prstGeom>
          </p:spPr>
        </p:pic>
      </p:grpSp>
      <p:sp>
        <p:nvSpPr>
          <p:cNvPr id="13" name="CasellaDiTesto 12">
            <a:extLst>
              <a:ext uri="{FF2B5EF4-FFF2-40B4-BE49-F238E27FC236}">
                <a16:creationId xmlns:a16="http://schemas.microsoft.com/office/drawing/2014/main" id="{22247E38-1160-CB49-AC4D-8E58E0016C2A}"/>
              </a:ext>
            </a:extLst>
          </p:cNvPr>
          <p:cNvSpPr txBox="1"/>
          <p:nvPr/>
        </p:nvSpPr>
        <p:spPr>
          <a:xfrm>
            <a:off x="800668" y="832495"/>
            <a:ext cx="10590663" cy="369332"/>
          </a:xfrm>
          <a:prstGeom prst="rect">
            <a:avLst/>
          </a:prstGeom>
          <a:noFill/>
        </p:spPr>
        <p:txBody>
          <a:bodyPr wrap="square" rtlCol="0">
            <a:spAutoFit/>
          </a:bodyPr>
          <a:lstStyle/>
          <a:p>
            <a:pPr algn="ctr"/>
            <a:r>
              <a:rPr lang="it-IT" dirty="0">
                <a:solidFill>
                  <a:schemeClr val="bg1"/>
                </a:solidFill>
              </a:rPr>
              <a:t>CARATTERISTICHE DEL ROBOT</a:t>
            </a:r>
          </a:p>
        </p:txBody>
      </p:sp>
      <p:sp>
        <p:nvSpPr>
          <p:cNvPr id="15" name="Content Placeholder 2">
            <a:extLst>
              <a:ext uri="{FF2B5EF4-FFF2-40B4-BE49-F238E27FC236}">
                <a16:creationId xmlns:a16="http://schemas.microsoft.com/office/drawing/2014/main" id="{7E1D5C46-829F-454C-B643-B119AF3F2C20}"/>
              </a:ext>
            </a:extLst>
          </p:cNvPr>
          <p:cNvSpPr txBox="1">
            <a:spLocks/>
          </p:cNvSpPr>
          <p:nvPr/>
        </p:nvSpPr>
        <p:spPr>
          <a:xfrm>
            <a:off x="435941" y="1665028"/>
            <a:ext cx="5017594" cy="4877404"/>
          </a:xfrm>
          <a:prstGeom prst="rect">
            <a:avLst/>
          </a:prstGeom>
          <a:noFill/>
          <a:ln>
            <a:noFill/>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fontScale="77500" lnSpcReduction="20000"/>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buFont typeface="Wingdings 2" charset="2"/>
              <a:buNone/>
            </a:pPr>
            <a:r>
              <a:rPr lang="it-IT" sz="2400" b="1" dirty="0">
                <a:solidFill>
                  <a:srgbClr val="FFC000"/>
                </a:solidFill>
                <a:latin typeface="+mj-lt"/>
                <a:ea typeface="Times New Roman" panose="02020603050405020304" pitchFamily="18" charset="0"/>
              </a:rPr>
              <a:t>ROBOT</a:t>
            </a:r>
            <a:endParaRPr lang="it-IT" sz="2400" dirty="0">
              <a:solidFill>
                <a:srgbClr val="FFC000"/>
              </a:solidFill>
              <a:latin typeface="+mj-lt"/>
              <a:ea typeface="Times New Roman" panose="02020603050405020304" pitchFamily="18" charset="0"/>
            </a:endParaRPr>
          </a:p>
          <a:p>
            <a:r>
              <a:rPr lang="it-IT" sz="2400" dirty="0">
                <a:ea typeface="Times New Roman" panose="02020603050405020304" pitchFamily="18" charset="0"/>
              </a:rPr>
              <a:t>Drone quadrirotore</a:t>
            </a:r>
          </a:p>
          <a:p>
            <a:pPr marL="0" indent="0">
              <a:buFont typeface="Wingdings 2" charset="2"/>
              <a:buNone/>
            </a:pPr>
            <a:r>
              <a:rPr lang="it-IT" sz="2400" b="1" dirty="0">
                <a:solidFill>
                  <a:srgbClr val="FFC000"/>
                </a:solidFill>
                <a:latin typeface="+mj-lt"/>
                <a:ea typeface="Times New Roman" panose="02020603050405020304" pitchFamily="18" charset="0"/>
              </a:rPr>
              <a:t>SENSORISTICA DI BASE</a:t>
            </a:r>
          </a:p>
          <a:p>
            <a:r>
              <a:rPr lang="it-IT" sz="2400" dirty="0">
                <a:ea typeface="Times New Roman" panose="02020603050405020304" pitchFamily="18" charset="0"/>
              </a:rPr>
              <a:t>Camera HD</a:t>
            </a:r>
          </a:p>
          <a:p>
            <a:r>
              <a:rPr lang="it-IT" sz="2400" dirty="0">
                <a:latin typeface="+mj-lt"/>
                <a:ea typeface="Times New Roman" panose="02020603050405020304" pitchFamily="18" charset="0"/>
              </a:rPr>
              <a:t>Bussola</a:t>
            </a:r>
          </a:p>
          <a:p>
            <a:r>
              <a:rPr lang="it-IT" sz="2400" dirty="0">
                <a:latin typeface="+mj-lt"/>
                <a:ea typeface="Times New Roman" panose="02020603050405020304" pitchFamily="18" charset="0"/>
              </a:rPr>
              <a:t>Giroscopio</a:t>
            </a:r>
          </a:p>
          <a:p>
            <a:r>
              <a:rPr lang="it-IT" sz="2400" dirty="0">
                <a:latin typeface="+mj-lt"/>
                <a:ea typeface="Times New Roman" panose="02020603050405020304" pitchFamily="18" charset="0"/>
              </a:rPr>
              <a:t>Batteria</a:t>
            </a:r>
          </a:p>
          <a:p>
            <a:r>
              <a:rPr lang="it-IT" sz="2400" dirty="0">
                <a:latin typeface="+mj-lt"/>
                <a:ea typeface="Times New Roman" panose="02020603050405020304" pitchFamily="18" charset="0"/>
              </a:rPr>
              <a:t>Unità inerziale</a:t>
            </a:r>
          </a:p>
          <a:p>
            <a:pPr marL="0" indent="0">
              <a:buNone/>
            </a:pPr>
            <a:r>
              <a:rPr lang="it-IT" sz="2400" b="1" dirty="0">
                <a:solidFill>
                  <a:srgbClr val="FFC000"/>
                </a:solidFill>
                <a:ea typeface="Times New Roman" panose="02020603050405020304" pitchFamily="18" charset="0"/>
              </a:rPr>
              <a:t>SENSORISTICA AGGIUNTA</a:t>
            </a:r>
          </a:p>
          <a:p>
            <a:r>
              <a:rPr lang="it-IT" sz="2400" dirty="0">
                <a:ea typeface="Times New Roman" panose="02020603050405020304" pitchFamily="18" charset="0"/>
              </a:rPr>
              <a:t>6 Sensori ad ultrasuoni per la distanza</a:t>
            </a:r>
          </a:p>
          <a:p>
            <a:r>
              <a:rPr lang="it-IT" sz="2400" dirty="0">
                <a:ea typeface="Times New Roman" panose="02020603050405020304" pitchFamily="18" charset="0"/>
              </a:rPr>
              <a:t>Magnete per aggancio pacchi</a:t>
            </a:r>
          </a:p>
          <a:p>
            <a:r>
              <a:rPr lang="it-IT" sz="2400" dirty="0">
                <a:ea typeface="Times New Roman" panose="02020603050405020304" pitchFamily="18" charset="0"/>
              </a:rPr>
              <a:t>Un ricevitore radio</a:t>
            </a:r>
          </a:p>
          <a:p>
            <a:r>
              <a:rPr lang="it-IT" sz="2400" dirty="0">
                <a:ea typeface="Times New Roman" panose="02020603050405020304" pitchFamily="18" charset="0"/>
              </a:rPr>
              <a:t>Un emettitore radio</a:t>
            </a:r>
          </a:p>
        </p:txBody>
      </p:sp>
    </p:spTree>
    <p:extLst>
      <p:ext uri="{BB962C8B-B14F-4D97-AF65-F5344CB8AC3E}">
        <p14:creationId xmlns:p14="http://schemas.microsoft.com/office/powerpoint/2010/main" val="473568909"/>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tangolo 5">
            <a:extLst>
              <a:ext uri="{FF2B5EF4-FFF2-40B4-BE49-F238E27FC236}">
                <a16:creationId xmlns:a16="http://schemas.microsoft.com/office/drawing/2014/main" id="{1CF62DD1-4B18-ED44-AEB0-6E34BA8987DA}"/>
              </a:ext>
            </a:extLst>
          </p:cNvPr>
          <p:cNvSpPr/>
          <p:nvPr/>
        </p:nvSpPr>
        <p:spPr>
          <a:xfrm>
            <a:off x="0" y="1417638"/>
            <a:ext cx="12192000" cy="1190296"/>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8" name="Titolo 7">
            <a:extLst>
              <a:ext uri="{FF2B5EF4-FFF2-40B4-BE49-F238E27FC236}">
                <a16:creationId xmlns:a16="http://schemas.microsoft.com/office/drawing/2014/main" id="{0B47033F-8186-F849-8A6F-3E4E50EC08F6}"/>
              </a:ext>
            </a:extLst>
          </p:cNvPr>
          <p:cNvSpPr>
            <a:spLocks noGrp="1"/>
          </p:cNvSpPr>
          <p:nvPr>
            <p:ph type="title"/>
          </p:nvPr>
        </p:nvSpPr>
        <p:spPr>
          <a:xfrm>
            <a:off x="810001" y="65049"/>
            <a:ext cx="10571998" cy="733344"/>
          </a:xfrm>
        </p:spPr>
        <p:txBody>
          <a:bodyPr/>
          <a:lstStyle/>
          <a:p>
            <a:pPr algn="ctr"/>
            <a:r>
              <a:rPr lang="it-IT" dirty="0"/>
              <a:t>DJI MAVIC 2 PRO</a:t>
            </a:r>
          </a:p>
        </p:txBody>
      </p:sp>
      <p:sp>
        <p:nvSpPr>
          <p:cNvPr id="13" name="CasellaDiTesto 12">
            <a:extLst>
              <a:ext uri="{FF2B5EF4-FFF2-40B4-BE49-F238E27FC236}">
                <a16:creationId xmlns:a16="http://schemas.microsoft.com/office/drawing/2014/main" id="{22247E38-1160-CB49-AC4D-8E58E0016C2A}"/>
              </a:ext>
            </a:extLst>
          </p:cNvPr>
          <p:cNvSpPr txBox="1"/>
          <p:nvPr/>
        </p:nvSpPr>
        <p:spPr>
          <a:xfrm>
            <a:off x="800668" y="832495"/>
            <a:ext cx="10590663" cy="369332"/>
          </a:xfrm>
          <a:prstGeom prst="rect">
            <a:avLst/>
          </a:prstGeom>
          <a:noFill/>
        </p:spPr>
        <p:txBody>
          <a:bodyPr wrap="square" rtlCol="0">
            <a:spAutoFit/>
          </a:bodyPr>
          <a:lstStyle/>
          <a:p>
            <a:pPr algn="ctr"/>
            <a:r>
              <a:rPr lang="it-IT" dirty="0">
                <a:solidFill>
                  <a:schemeClr val="bg1"/>
                </a:solidFill>
              </a:rPr>
              <a:t>CARATTERISTICHE DEL MOVIMENTO</a:t>
            </a:r>
          </a:p>
        </p:txBody>
      </p:sp>
      <p:pic>
        <p:nvPicPr>
          <p:cNvPr id="3" name="Immagine 2">
            <a:extLst>
              <a:ext uri="{FF2B5EF4-FFF2-40B4-BE49-F238E27FC236}">
                <a16:creationId xmlns:a16="http://schemas.microsoft.com/office/drawing/2014/main" id="{9308AED9-A1EA-0543-B950-7996D3A015C9}"/>
              </a:ext>
            </a:extLst>
          </p:cNvPr>
          <p:cNvPicPr>
            <a:picLocks noChangeAspect="1"/>
          </p:cNvPicPr>
          <p:nvPr/>
        </p:nvPicPr>
        <p:blipFill rotWithShape="1">
          <a:blip r:embed="rId2"/>
          <a:srcRect l="5698"/>
          <a:stretch/>
        </p:blipFill>
        <p:spPr>
          <a:xfrm>
            <a:off x="0" y="1587567"/>
            <a:ext cx="7915700" cy="5093011"/>
          </a:xfrm>
          <a:prstGeom prst="rect">
            <a:avLst/>
          </a:prstGeom>
        </p:spPr>
      </p:pic>
      <p:sp>
        <p:nvSpPr>
          <p:cNvPr id="11" name="Content Placeholder 2">
            <a:extLst>
              <a:ext uri="{FF2B5EF4-FFF2-40B4-BE49-F238E27FC236}">
                <a16:creationId xmlns:a16="http://schemas.microsoft.com/office/drawing/2014/main" id="{4C7A8A73-A945-EF4A-AF3F-5723F29DE41E}"/>
              </a:ext>
            </a:extLst>
          </p:cNvPr>
          <p:cNvSpPr txBox="1">
            <a:spLocks/>
          </p:cNvSpPr>
          <p:nvPr/>
        </p:nvSpPr>
        <p:spPr>
          <a:xfrm>
            <a:off x="7764789" y="1695370"/>
            <a:ext cx="4217945" cy="4877404"/>
          </a:xfrm>
          <a:prstGeom prst="rect">
            <a:avLst/>
          </a:prstGeom>
          <a:noFill/>
          <a:ln>
            <a:noFill/>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fontScale="92500" lnSpcReduction="10000"/>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buFont typeface="Wingdings 2" charset="2"/>
              <a:buNone/>
            </a:pPr>
            <a:r>
              <a:rPr lang="it-IT" sz="2400" dirty="0">
                <a:ea typeface="Times New Roman" panose="02020603050405020304" pitchFamily="18" charset="0"/>
              </a:rPr>
              <a:t>La velocità dei quattro rotori regola il livello di imbardata, rollio e beccheggio.</a:t>
            </a:r>
          </a:p>
          <a:p>
            <a:pPr marL="0" indent="0">
              <a:buFont typeface="Wingdings 2" charset="2"/>
              <a:buNone/>
            </a:pPr>
            <a:r>
              <a:rPr lang="it-IT" sz="2400" dirty="0">
                <a:ea typeface="Times New Roman" panose="02020603050405020304" pitchFamily="18" charset="0"/>
              </a:rPr>
              <a:t>Il controllore agisce su un algoritmo di stabilizzazione che costringe il robot a mantenere la posizione</a:t>
            </a:r>
          </a:p>
          <a:p>
            <a:pPr marL="0" indent="0">
              <a:buFont typeface="Wingdings 2" charset="2"/>
              <a:buNone/>
            </a:pPr>
            <a:r>
              <a:rPr lang="it-IT" sz="2400" dirty="0">
                <a:ea typeface="Times New Roman" panose="02020603050405020304" pitchFamily="18" charset="0"/>
              </a:rPr>
              <a:t>Il movimento è controllato dall’alterazione delle variabili:</a:t>
            </a:r>
          </a:p>
          <a:p>
            <a:r>
              <a:rPr lang="it-IT" sz="2400" dirty="0" err="1">
                <a:ea typeface="Times New Roman" panose="02020603050405020304" pitchFamily="18" charset="0"/>
              </a:rPr>
              <a:t>Yaw_disturbance</a:t>
            </a:r>
            <a:endParaRPr lang="it-IT" sz="2400" dirty="0">
              <a:ea typeface="Times New Roman" panose="02020603050405020304" pitchFamily="18" charset="0"/>
            </a:endParaRPr>
          </a:p>
          <a:p>
            <a:r>
              <a:rPr lang="it-IT" sz="2400" dirty="0" err="1">
                <a:ea typeface="Times New Roman" panose="02020603050405020304" pitchFamily="18" charset="0"/>
              </a:rPr>
              <a:t>Roll_disturbance</a:t>
            </a:r>
            <a:endParaRPr lang="it-IT" sz="2400" dirty="0">
              <a:ea typeface="Times New Roman" panose="02020603050405020304" pitchFamily="18" charset="0"/>
            </a:endParaRPr>
          </a:p>
          <a:p>
            <a:r>
              <a:rPr lang="it-IT" sz="2400" dirty="0" err="1">
                <a:ea typeface="Times New Roman" panose="02020603050405020304" pitchFamily="18" charset="0"/>
              </a:rPr>
              <a:t>Pitch_disturbance</a:t>
            </a:r>
            <a:endParaRPr lang="it-IT" sz="2400" dirty="0">
              <a:ea typeface="Times New Roman" panose="02020603050405020304" pitchFamily="18" charset="0"/>
            </a:endParaRPr>
          </a:p>
          <a:p>
            <a:r>
              <a:rPr lang="it-IT" sz="2400" dirty="0" err="1">
                <a:ea typeface="Times New Roman" panose="02020603050405020304" pitchFamily="18" charset="0"/>
              </a:rPr>
              <a:t>Target_altitude</a:t>
            </a:r>
            <a:endParaRPr lang="it-IT" sz="2400" dirty="0">
              <a:ea typeface="Times New Roman" panose="02020603050405020304" pitchFamily="18" charset="0"/>
            </a:endParaRPr>
          </a:p>
        </p:txBody>
      </p:sp>
    </p:spTree>
    <p:extLst>
      <p:ext uri="{BB962C8B-B14F-4D97-AF65-F5344CB8AC3E}">
        <p14:creationId xmlns:p14="http://schemas.microsoft.com/office/powerpoint/2010/main" val="820263258"/>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tangolo 5">
            <a:extLst>
              <a:ext uri="{FF2B5EF4-FFF2-40B4-BE49-F238E27FC236}">
                <a16:creationId xmlns:a16="http://schemas.microsoft.com/office/drawing/2014/main" id="{1CF62DD1-4B18-ED44-AEB0-6E34BA8987DA}"/>
              </a:ext>
            </a:extLst>
          </p:cNvPr>
          <p:cNvSpPr/>
          <p:nvPr/>
        </p:nvSpPr>
        <p:spPr>
          <a:xfrm>
            <a:off x="1" y="1429168"/>
            <a:ext cx="12192000" cy="1190296"/>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8" name="Titolo 7">
            <a:extLst>
              <a:ext uri="{FF2B5EF4-FFF2-40B4-BE49-F238E27FC236}">
                <a16:creationId xmlns:a16="http://schemas.microsoft.com/office/drawing/2014/main" id="{0B47033F-8186-F849-8A6F-3E4E50EC08F6}"/>
              </a:ext>
            </a:extLst>
          </p:cNvPr>
          <p:cNvSpPr>
            <a:spLocks noGrp="1"/>
          </p:cNvSpPr>
          <p:nvPr>
            <p:ph type="title"/>
          </p:nvPr>
        </p:nvSpPr>
        <p:spPr>
          <a:xfrm>
            <a:off x="810001" y="65049"/>
            <a:ext cx="10571998" cy="733344"/>
          </a:xfrm>
        </p:spPr>
        <p:txBody>
          <a:bodyPr/>
          <a:lstStyle/>
          <a:p>
            <a:pPr algn="ctr"/>
            <a:r>
              <a:rPr lang="it-IT" dirty="0"/>
              <a:t>DJI MAVIC 2 PRO</a:t>
            </a:r>
          </a:p>
        </p:txBody>
      </p:sp>
      <p:sp>
        <p:nvSpPr>
          <p:cNvPr id="13" name="CasellaDiTesto 12">
            <a:extLst>
              <a:ext uri="{FF2B5EF4-FFF2-40B4-BE49-F238E27FC236}">
                <a16:creationId xmlns:a16="http://schemas.microsoft.com/office/drawing/2014/main" id="{22247E38-1160-CB49-AC4D-8E58E0016C2A}"/>
              </a:ext>
            </a:extLst>
          </p:cNvPr>
          <p:cNvSpPr txBox="1"/>
          <p:nvPr/>
        </p:nvSpPr>
        <p:spPr>
          <a:xfrm>
            <a:off x="800668" y="832495"/>
            <a:ext cx="10590663" cy="369332"/>
          </a:xfrm>
          <a:prstGeom prst="rect">
            <a:avLst/>
          </a:prstGeom>
          <a:noFill/>
        </p:spPr>
        <p:txBody>
          <a:bodyPr wrap="square" rtlCol="0">
            <a:spAutoFit/>
          </a:bodyPr>
          <a:lstStyle/>
          <a:p>
            <a:pPr algn="ctr"/>
            <a:r>
              <a:rPr lang="it-IT" dirty="0">
                <a:solidFill>
                  <a:schemeClr val="bg1"/>
                </a:solidFill>
              </a:rPr>
              <a:t>PROTOCOLLO DI COMUNICAZIONE</a:t>
            </a:r>
          </a:p>
        </p:txBody>
      </p:sp>
      <p:sp>
        <p:nvSpPr>
          <p:cNvPr id="11" name="Content Placeholder 2">
            <a:extLst>
              <a:ext uri="{FF2B5EF4-FFF2-40B4-BE49-F238E27FC236}">
                <a16:creationId xmlns:a16="http://schemas.microsoft.com/office/drawing/2014/main" id="{4C7A8A73-A945-EF4A-AF3F-5723F29DE41E}"/>
              </a:ext>
            </a:extLst>
          </p:cNvPr>
          <p:cNvSpPr txBox="1">
            <a:spLocks/>
          </p:cNvSpPr>
          <p:nvPr/>
        </p:nvSpPr>
        <p:spPr>
          <a:xfrm>
            <a:off x="254015" y="3884975"/>
            <a:ext cx="11683970" cy="2744320"/>
          </a:xfrm>
          <a:prstGeom prst="rect">
            <a:avLst/>
          </a:prstGeom>
          <a:noFill/>
          <a:ln>
            <a:noFill/>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fontScale="70000" lnSpcReduction="20000"/>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lgn="just"/>
            <a:r>
              <a:rPr lang="it-IT" sz="2400" dirty="0">
                <a:ea typeface="Times New Roman" panose="02020603050405020304" pitchFamily="18" charset="0"/>
              </a:rPr>
              <a:t>I droni sono capaci di coordinarsi grazie ad un protocollo di comunicazione che coinvolge l’unità centrale solo per la comunicazione di un nuovo ordine che contiene le indicazioni sulla destinazione del pacco, il punto di ritiro ed il suo peso.</a:t>
            </a:r>
          </a:p>
          <a:p>
            <a:pPr algn="just"/>
            <a:r>
              <a:rPr lang="it-IT" sz="2400" dirty="0">
                <a:ea typeface="Times New Roman" panose="02020603050405020304" pitchFamily="18" charset="0"/>
              </a:rPr>
              <a:t>Ricevuto il nuovo ordine, i droni calcolano un punteggio in base al tempo di percorrenza stimato di tutti gli ordini rimanenti. Infine, scambiano dei messaggi per comunicare tra di loro i punteggi e stabilire chi di loro dovrà eseguire l’ordine. Non ha importanza se qualche pacchetto viene perso tra i robot: se vi sono incongruenze nelle classifiche, l’ordine verrà preso dal primo che arriva, e l’altro passerà al prossimo ordine.</a:t>
            </a:r>
          </a:p>
          <a:p>
            <a:pPr algn="just"/>
            <a:r>
              <a:rPr lang="it-IT" sz="2400" dirty="0">
                <a:ea typeface="Times New Roman" panose="02020603050405020304" pitchFamily="18" charset="0"/>
              </a:rPr>
              <a:t>Infine, il drone che effettua la consegna comunica con l’unità centrale l’effettiva consegna del pacco.</a:t>
            </a:r>
          </a:p>
          <a:p>
            <a:endParaRPr lang="it-IT" sz="2400" dirty="0">
              <a:ea typeface="Times New Roman" panose="02020603050405020304" pitchFamily="18" charset="0"/>
            </a:endParaRPr>
          </a:p>
        </p:txBody>
      </p:sp>
      <p:sp>
        <p:nvSpPr>
          <p:cNvPr id="2" name="Rectangle 2">
            <a:extLst>
              <a:ext uri="{FF2B5EF4-FFF2-40B4-BE49-F238E27FC236}">
                <a16:creationId xmlns:a16="http://schemas.microsoft.com/office/drawing/2014/main" id="{8D8F046B-654B-6742-B4E4-A4DD0D0C4D7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it-IT"/>
          </a:p>
        </p:txBody>
      </p:sp>
      <p:grpSp>
        <p:nvGrpSpPr>
          <p:cNvPr id="34" name="Gruppo 33">
            <a:extLst>
              <a:ext uri="{FF2B5EF4-FFF2-40B4-BE49-F238E27FC236}">
                <a16:creationId xmlns:a16="http://schemas.microsoft.com/office/drawing/2014/main" id="{453075A3-4D41-6D4B-9D0F-EDF23E31EA5C}"/>
              </a:ext>
            </a:extLst>
          </p:cNvPr>
          <p:cNvGrpSpPr/>
          <p:nvPr/>
        </p:nvGrpSpPr>
        <p:grpSpPr>
          <a:xfrm>
            <a:off x="810001" y="1687567"/>
            <a:ext cx="11074188" cy="2120206"/>
            <a:chOff x="1114650" y="1779568"/>
            <a:chExt cx="11074188" cy="2120206"/>
          </a:xfrm>
        </p:grpSpPr>
        <p:pic>
          <p:nvPicPr>
            <p:cNvPr id="1025" name="Immagine 2" descr="DJI Mavic 2 Pro Drone con Fotocamera Hasselblad L1D-20c, Video HDR a 10  bit, 31 Min di Autonomia, Sensore CMOS 1” 20 MP, Hyperlapse, Rilevamento  Ostacoli Omnidirezionale, Grigio : Dji: Amazon.it: Giochi e giocattoli">
              <a:extLst>
                <a:ext uri="{FF2B5EF4-FFF2-40B4-BE49-F238E27FC236}">
                  <a16:creationId xmlns:a16="http://schemas.microsoft.com/office/drawing/2014/main" id="{BA5E86EF-19D5-DB4B-8A59-7449A0F46008}"/>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1114650" y="2440526"/>
              <a:ext cx="2475556" cy="1201826"/>
            </a:xfrm>
            <a:prstGeom prst="rect">
              <a:avLst/>
            </a:prstGeom>
            <a:noFill/>
            <a:extLst>
              <a:ext uri="{909E8E84-426E-40DD-AFC4-6F175D3DCCD1}">
                <a14:hiddenFill xmlns:a14="http://schemas.microsoft.com/office/drawing/2010/main">
                  <a:solidFill>
                    <a:srgbClr val="FFFFFF"/>
                  </a:solidFill>
                </a14:hiddenFill>
              </a:ext>
            </a:extLst>
          </p:spPr>
        </p:pic>
        <p:pic>
          <p:nvPicPr>
            <p:cNvPr id="9" name="Immagine 2" descr="DJI Mavic 2 Pro Drone con Fotocamera Hasselblad L1D-20c, Video HDR a 10  bit, 31 Min di Autonomia, Sensore CMOS 1” 20 MP, Hyperlapse, Rilevamento  Ostacoli Omnidirezionale, Grigio : Dji: Amazon.it: Giochi e giocattoli">
              <a:extLst>
                <a:ext uri="{FF2B5EF4-FFF2-40B4-BE49-F238E27FC236}">
                  <a16:creationId xmlns:a16="http://schemas.microsoft.com/office/drawing/2014/main" id="{E0428579-F853-2E4E-95A4-A66730953A3D}"/>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4704856" y="2440526"/>
              <a:ext cx="2475556" cy="1201826"/>
            </a:xfrm>
            <a:prstGeom prst="rect">
              <a:avLst/>
            </a:prstGeom>
            <a:noFill/>
            <a:extLst>
              <a:ext uri="{909E8E84-426E-40DD-AFC4-6F175D3DCCD1}">
                <a14:hiddenFill xmlns:a14="http://schemas.microsoft.com/office/drawing/2010/main">
                  <a:solidFill>
                    <a:srgbClr val="FFFFFF"/>
                  </a:solidFill>
                </a14:hiddenFill>
              </a:ext>
            </a:extLst>
          </p:spPr>
        </p:pic>
        <p:pic>
          <p:nvPicPr>
            <p:cNvPr id="4" name="Immagine 3">
              <a:extLst>
                <a:ext uri="{FF2B5EF4-FFF2-40B4-BE49-F238E27FC236}">
                  <a16:creationId xmlns:a16="http://schemas.microsoft.com/office/drawing/2014/main" id="{58DB5152-D96E-794B-95E8-3CD45E8A43CC}"/>
                </a:ext>
              </a:extLst>
            </p:cNvPr>
            <p:cNvPicPr>
              <a:picLocks noChangeAspect="1"/>
            </p:cNvPicPr>
            <p:nvPr/>
          </p:nvPicPr>
          <p:blipFill>
            <a:blip r:embed="rId4"/>
            <a:stretch>
              <a:fillRect/>
            </a:stretch>
          </p:blipFill>
          <p:spPr>
            <a:xfrm>
              <a:off x="8601796" y="2183104"/>
              <a:ext cx="1716670" cy="1716670"/>
            </a:xfrm>
            <a:prstGeom prst="rect">
              <a:avLst/>
            </a:prstGeom>
          </p:spPr>
        </p:pic>
        <p:sp>
          <p:nvSpPr>
            <p:cNvPr id="5" name="CasellaDiTesto 4">
              <a:extLst>
                <a:ext uri="{FF2B5EF4-FFF2-40B4-BE49-F238E27FC236}">
                  <a16:creationId xmlns:a16="http://schemas.microsoft.com/office/drawing/2014/main" id="{45DE495C-B106-064D-91E2-342117E1514D}"/>
                </a:ext>
              </a:extLst>
            </p:cNvPr>
            <p:cNvSpPr txBox="1"/>
            <p:nvPr/>
          </p:nvSpPr>
          <p:spPr>
            <a:xfrm>
              <a:off x="10245981" y="3205537"/>
              <a:ext cx="1573230" cy="369332"/>
            </a:xfrm>
            <a:prstGeom prst="rect">
              <a:avLst/>
            </a:prstGeom>
            <a:noFill/>
          </p:spPr>
          <p:txBody>
            <a:bodyPr wrap="square" rtlCol="0">
              <a:spAutoFit/>
            </a:bodyPr>
            <a:lstStyle/>
            <a:p>
              <a:r>
                <a:rPr lang="it-IT" dirty="0"/>
                <a:t>SUPERVISOR</a:t>
              </a:r>
              <a:endParaRPr lang="it-IT" sz="2800" dirty="0"/>
            </a:p>
          </p:txBody>
        </p:sp>
        <p:sp>
          <p:nvSpPr>
            <p:cNvPr id="12" name="CasellaDiTesto 11">
              <a:extLst>
                <a:ext uri="{FF2B5EF4-FFF2-40B4-BE49-F238E27FC236}">
                  <a16:creationId xmlns:a16="http://schemas.microsoft.com/office/drawing/2014/main" id="{6A585B13-09DB-714B-B0AE-1692AF66C6A1}"/>
                </a:ext>
              </a:extLst>
            </p:cNvPr>
            <p:cNvSpPr txBox="1"/>
            <p:nvPr/>
          </p:nvSpPr>
          <p:spPr>
            <a:xfrm>
              <a:off x="5549093" y="3531841"/>
              <a:ext cx="787082" cy="261610"/>
            </a:xfrm>
            <a:prstGeom prst="rect">
              <a:avLst/>
            </a:prstGeom>
            <a:noFill/>
          </p:spPr>
          <p:txBody>
            <a:bodyPr wrap="square" rtlCol="0">
              <a:spAutoFit/>
            </a:bodyPr>
            <a:lstStyle/>
            <a:p>
              <a:r>
                <a:rPr lang="it-IT" sz="1100" dirty="0"/>
                <a:t>DRONE 1</a:t>
              </a:r>
            </a:p>
          </p:txBody>
        </p:sp>
        <p:sp>
          <p:nvSpPr>
            <p:cNvPr id="14" name="CasellaDiTesto 13">
              <a:extLst>
                <a:ext uri="{FF2B5EF4-FFF2-40B4-BE49-F238E27FC236}">
                  <a16:creationId xmlns:a16="http://schemas.microsoft.com/office/drawing/2014/main" id="{DF9252F0-A25E-EB41-8011-0CFABC6569A5}"/>
                </a:ext>
              </a:extLst>
            </p:cNvPr>
            <p:cNvSpPr txBox="1"/>
            <p:nvPr/>
          </p:nvSpPr>
          <p:spPr>
            <a:xfrm>
              <a:off x="1958887" y="3551529"/>
              <a:ext cx="787082" cy="261610"/>
            </a:xfrm>
            <a:prstGeom prst="rect">
              <a:avLst/>
            </a:prstGeom>
            <a:noFill/>
          </p:spPr>
          <p:txBody>
            <a:bodyPr wrap="square" rtlCol="0">
              <a:spAutoFit/>
            </a:bodyPr>
            <a:lstStyle/>
            <a:p>
              <a:r>
                <a:rPr lang="it-IT" sz="1100" dirty="0"/>
                <a:t>DRONE 2</a:t>
              </a:r>
            </a:p>
          </p:txBody>
        </p:sp>
        <p:grpSp>
          <p:nvGrpSpPr>
            <p:cNvPr id="27" name="Gruppo 26">
              <a:extLst>
                <a:ext uri="{FF2B5EF4-FFF2-40B4-BE49-F238E27FC236}">
                  <a16:creationId xmlns:a16="http://schemas.microsoft.com/office/drawing/2014/main" id="{411CA61F-0CF9-F149-9C97-4FC8D4A4AFF6}"/>
                </a:ext>
              </a:extLst>
            </p:cNvPr>
            <p:cNvGrpSpPr/>
            <p:nvPr/>
          </p:nvGrpSpPr>
          <p:grpSpPr>
            <a:xfrm>
              <a:off x="10191040" y="2562122"/>
              <a:ext cx="1997798" cy="635138"/>
              <a:chOff x="10191040" y="2562122"/>
              <a:chExt cx="1997798" cy="635138"/>
            </a:xfrm>
          </p:grpSpPr>
          <p:sp>
            <p:nvSpPr>
              <p:cNvPr id="7" name="Cubo 6">
                <a:extLst>
                  <a:ext uri="{FF2B5EF4-FFF2-40B4-BE49-F238E27FC236}">
                    <a16:creationId xmlns:a16="http://schemas.microsoft.com/office/drawing/2014/main" id="{78C53C65-584D-3E43-B3D9-B400A4182112}"/>
                  </a:ext>
                </a:extLst>
              </p:cNvPr>
              <p:cNvSpPr/>
              <p:nvPr/>
            </p:nvSpPr>
            <p:spPr>
              <a:xfrm>
                <a:off x="10316228" y="2655164"/>
                <a:ext cx="384119" cy="384119"/>
              </a:xfrm>
              <a:prstGeom prst="cub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ysClr val="windowText" lastClr="000000"/>
                    </a:solidFill>
                  </a:rPr>
                  <a:t>N</a:t>
                </a:r>
              </a:p>
            </p:txBody>
          </p:sp>
          <p:sp>
            <p:nvSpPr>
              <p:cNvPr id="15" name="Cubo 14">
                <a:extLst>
                  <a:ext uri="{FF2B5EF4-FFF2-40B4-BE49-F238E27FC236}">
                    <a16:creationId xmlns:a16="http://schemas.microsoft.com/office/drawing/2014/main" id="{F8B81587-2953-0C48-860F-B6B7BF4D9BDB}"/>
                  </a:ext>
                </a:extLst>
              </p:cNvPr>
              <p:cNvSpPr/>
              <p:nvPr/>
            </p:nvSpPr>
            <p:spPr>
              <a:xfrm>
                <a:off x="10805820" y="2655163"/>
                <a:ext cx="384119" cy="384119"/>
              </a:xfrm>
              <a:prstGeom prst="cub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ysClr val="windowText" lastClr="000000"/>
                    </a:solidFill>
                  </a:rPr>
                  <a:t>N</a:t>
                </a:r>
              </a:p>
            </p:txBody>
          </p:sp>
          <p:sp>
            <p:nvSpPr>
              <p:cNvPr id="16" name="Cubo 15">
                <a:extLst>
                  <a:ext uri="{FF2B5EF4-FFF2-40B4-BE49-F238E27FC236}">
                    <a16:creationId xmlns:a16="http://schemas.microsoft.com/office/drawing/2014/main" id="{71784D0E-1442-434B-A431-907666EBE264}"/>
                  </a:ext>
                </a:extLst>
              </p:cNvPr>
              <p:cNvSpPr/>
              <p:nvPr/>
            </p:nvSpPr>
            <p:spPr>
              <a:xfrm>
                <a:off x="11290542" y="2660743"/>
                <a:ext cx="384119" cy="384119"/>
              </a:xfrm>
              <a:prstGeom prst="cub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ysClr val="windowText" lastClr="000000"/>
                    </a:solidFill>
                  </a:rPr>
                  <a:t>N</a:t>
                </a:r>
              </a:p>
            </p:txBody>
          </p:sp>
          <p:sp>
            <p:nvSpPr>
              <p:cNvPr id="17" name="Cubo 16">
                <a:extLst>
                  <a:ext uri="{FF2B5EF4-FFF2-40B4-BE49-F238E27FC236}">
                    <a16:creationId xmlns:a16="http://schemas.microsoft.com/office/drawing/2014/main" id="{7694DE0B-0FA4-AC41-A2F5-EAB7CE1574E6}"/>
                  </a:ext>
                </a:extLst>
              </p:cNvPr>
              <p:cNvSpPr/>
              <p:nvPr/>
            </p:nvSpPr>
            <p:spPr>
              <a:xfrm>
                <a:off x="11775264" y="2655162"/>
                <a:ext cx="384119" cy="384119"/>
              </a:xfrm>
              <a:prstGeom prst="cub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ysClr val="windowText" lastClr="000000"/>
                    </a:solidFill>
                  </a:rPr>
                  <a:t>N</a:t>
                </a:r>
              </a:p>
            </p:txBody>
          </p:sp>
          <p:sp>
            <p:nvSpPr>
              <p:cNvPr id="10" name="Rettangolo 9">
                <a:extLst>
                  <a:ext uri="{FF2B5EF4-FFF2-40B4-BE49-F238E27FC236}">
                    <a16:creationId xmlns:a16="http://schemas.microsoft.com/office/drawing/2014/main" id="{1543B176-1085-0740-B27B-607C6AFC6C43}"/>
                  </a:ext>
                </a:extLst>
              </p:cNvPr>
              <p:cNvSpPr/>
              <p:nvPr/>
            </p:nvSpPr>
            <p:spPr>
              <a:xfrm>
                <a:off x="10191040" y="2562122"/>
                <a:ext cx="1997798" cy="635138"/>
              </a:xfrm>
              <a:prstGeom prst="rect">
                <a:avLst/>
              </a:prstGeom>
              <a:gradFill>
                <a:gsLst>
                  <a:gs pos="0">
                    <a:schemeClr val="accent1">
                      <a:lumMod val="5000"/>
                      <a:lumOff val="95000"/>
                      <a:alpha val="0"/>
                    </a:schemeClr>
                  </a:gs>
                  <a:gs pos="87000">
                    <a:schemeClr val="bg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grpSp>
        <p:sp>
          <p:nvSpPr>
            <p:cNvPr id="23" name="Freccia giù 22">
              <a:extLst>
                <a:ext uri="{FF2B5EF4-FFF2-40B4-BE49-F238E27FC236}">
                  <a16:creationId xmlns:a16="http://schemas.microsoft.com/office/drawing/2014/main" id="{81D64709-02BA-3C43-96E4-F4F102C7ED47}"/>
                </a:ext>
              </a:extLst>
            </p:cNvPr>
            <p:cNvSpPr/>
            <p:nvPr/>
          </p:nvSpPr>
          <p:spPr>
            <a:xfrm>
              <a:off x="5844311" y="1809542"/>
              <a:ext cx="196645" cy="629265"/>
            </a:xfrm>
            <a:prstGeom prst="down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5" name="Freccia giù 24">
              <a:extLst>
                <a:ext uri="{FF2B5EF4-FFF2-40B4-BE49-F238E27FC236}">
                  <a16:creationId xmlns:a16="http://schemas.microsoft.com/office/drawing/2014/main" id="{CA2F69EE-BF71-EB4C-9486-FACA4DA2B120}"/>
                </a:ext>
              </a:extLst>
            </p:cNvPr>
            <p:cNvSpPr/>
            <p:nvPr/>
          </p:nvSpPr>
          <p:spPr>
            <a:xfrm>
              <a:off x="2260368" y="1868471"/>
              <a:ext cx="196645" cy="629265"/>
            </a:xfrm>
            <a:prstGeom prst="down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Rettangolo 23">
              <a:extLst>
                <a:ext uri="{FF2B5EF4-FFF2-40B4-BE49-F238E27FC236}">
                  <a16:creationId xmlns:a16="http://schemas.microsoft.com/office/drawing/2014/main" id="{6EC94A8B-49A1-8A44-B148-0BA9B1B67BC6}"/>
                </a:ext>
              </a:extLst>
            </p:cNvPr>
            <p:cNvSpPr/>
            <p:nvPr/>
          </p:nvSpPr>
          <p:spPr>
            <a:xfrm>
              <a:off x="2311053" y="1779568"/>
              <a:ext cx="8278290" cy="116891"/>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Rettangolo 25">
              <a:extLst>
                <a:ext uri="{FF2B5EF4-FFF2-40B4-BE49-F238E27FC236}">
                  <a16:creationId xmlns:a16="http://schemas.microsoft.com/office/drawing/2014/main" id="{32773A46-D4E0-A74A-9B43-F058E52ACC29}"/>
                </a:ext>
              </a:extLst>
            </p:cNvPr>
            <p:cNvSpPr/>
            <p:nvPr/>
          </p:nvSpPr>
          <p:spPr>
            <a:xfrm>
              <a:off x="10480039" y="1779568"/>
              <a:ext cx="109304" cy="73729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8" name="Freccia giù 27">
              <a:extLst>
                <a:ext uri="{FF2B5EF4-FFF2-40B4-BE49-F238E27FC236}">
                  <a16:creationId xmlns:a16="http://schemas.microsoft.com/office/drawing/2014/main" id="{40DC1C82-D5A2-E14F-9098-5FEF634A175A}"/>
                </a:ext>
              </a:extLst>
            </p:cNvPr>
            <p:cNvSpPr/>
            <p:nvPr/>
          </p:nvSpPr>
          <p:spPr>
            <a:xfrm rot="16200000">
              <a:off x="4240908" y="2479955"/>
              <a:ext cx="229983" cy="496708"/>
            </a:xfrm>
            <a:prstGeom prst="down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9" name="Cubo 28">
              <a:extLst>
                <a:ext uri="{FF2B5EF4-FFF2-40B4-BE49-F238E27FC236}">
                  <a16:creationId xmlns:a16="http://schemas.microsoft.com/office/drawing/2014/main" id="{00CDA63E-98AE-1441-B7C0-898308C0CCA3}"/>
                </a:ext>
              </a:extLst>
            </p:cNvPr>
            <p:cNvSpPr/>
            <p:nvPr/>
          </p:nvSpPr>
          <p:spPr>
            <a:xfrm>
              <a:off x="3622823" y="2517975"/>
              <a:ext cx="384119" cy="384119"/>
            </a:xfrm>
            <a:prstGeom prst="cub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ysClr val="windowText" lastClr="000000"/>
                  </a:solidFill>
                </a:rPr>
                <a:t>S</a:t>
              </a:r>
            </a:p>
          </p:txBody>
        </p:sp>
        <p:sp>
          <p:nvSpPr>
            <p:cNvPr id="30" name="Freccia giù 29">
              <a:extLst>
                <a:ext uri="{FF2B5EF4-FFF2-40B4-BE49-F238E27FC236}">
                  <a16:creationId xmlns:a16="http://schemas.microsoft.com/office/drawing/2014/main" id="{7E96E975-A59E-4F4F-A9E1-A462815A8801}"/>
                </a:ext>
              </a:extLst>
            </p:cNvPr>
            <p:cNvSpPr/>
            <p:nvPr/>
          </p:nvSpPr>
          <p:spPr>
            <a:xfrm rot="5400000">
              <a:off x="3718891" y="2957183"/>
              <a:ext cx="229983" cy="496708"/>
            </a:xfrm>
            <a:prstGeom prst="down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1" name="Cubo 30">
              <a:extLst>
                <a:ext uri="{FF2B5EF4-FFF2-40B4-BE49-F238E27FC236}">
                  <a16:creationId xmlns:a16="http://schemas.microsoft.com/office/drawing/2014/main" id="{1E6F9E46-3F52-E847-ABC9-42E4FC3A5114}"/>
                </a:ext>
              </a:extLst>
            </p:cNvPr>
            <p:cNvSpPr/>
            <p:nvPr/>
          </p:nvSpPr>
          <p:spPr>
            <a:xfrm>
              <a:off x="4229418" y="2971132"/>
              <a:ext cx="384119" cy="384119"/>
            </a:xfrm>
            <a:prstGeom prst="cub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ysClr val="windowText" lastClr="000000"/>
                  </a:solidFill>
                </a:rPr>
                <a:t>S</a:t>
              </a:r>
            </a:p>
          </p:txBody>
        </p:sp>
        <p:sp>
          <p:nvSpPr>
            <p:cNvPr id="32" name="Cubo 31">
              <a:extLst>
                <a:ext uri="{FF2B5EF4-FFF2-40B4-BE49-F238E27FC236}">
                  <a16:creationId xmlns:a16="http://schemas.microsoft.com/office/drawing/2014/main" id="{96D3267C-E60A-0A44-8A05-9A0406C044E7}"/>
                </a:ext>
              </a:extLst>
            </p:cNvPr>
            <p:cNvSpPr/>
            <p:nvPr/>
          </p:nvSpPr>
          <p:spPr>
            <a:xfrm>
              <a:off x="7297219" y="2767882"/>
              <a:ext cx="384119" cy="384119"/>
            </a:xfrm>
            <a:prstGeom prst="cub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1"/>
                  </a:solidFill>
                </a:rPr>
                <a:t>C</a:t>
              </a:r>
            </a:p>
          </p:txBody>
        </p:sp>
        <p:sp>
          <p:nvSpPr>
            <p:cNvPr id="33" name="Freccia giù 32">
              <a:extLst>
                <a:ext uri="{FF2B5EF4-FFF2-40B4-BE49-F238E27FC236}">
                  <a16:creationId xmlns:a16="http://schemas.microsoft.com/office/drawing/2014/main" id="{F27C93E0-4372-E048-97FF-3AB1961A9171}"/>
                </a:ext>
              </a:extLst>
            </p:cNvPr>
            <p:cNvSpPr/>
            <p:nvPr/>
          </p:nvSpPr>
          <p:spPr>
            <a:xfrm rot="16200000">
              <a:off x="8210558" y="2477019"/>
              <a:ext cx="187807" cy="936716"/>
            </a:xfrm>
            <a:prstGeom prst="down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pSp>
    </p:spTree>
    <p:extLst>
      <p:ext uri="{BB962C8B-B14F-4D97-AF65-F5344CB8AC3E}">
        <p14:creationId xmlns:p14="http://schemas.microsoft.com/office/powerpoint/2010/main" val="53783992"/>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tangolo 5">
            <a:extLst>
              <a:ext uri="{FF2B5EF4-FFF2-40B4-BE49-F238E27FC236}">
                <a16:creationId xmlns:a16="http://schemas.microsoft.com/office/drawing/2014/main" id="{1CF62DD1-4B18-ED44-AEB0-6E34BA8987DA}"/>
              </a:ext>
            </a:extLst>
          </p:cNvPr>
          <p:cNvSpPr/>
          <p:nvPr/>
        </p:nvSpPr>
        <p:spPr>
          <a:xfrm>
            <a:off x="1" y="1429168"/>
            <a:ext cx="12192000" cy="1190296"/>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8" name="Titolo 7">
            <a:extLst>
              <a:ext uri="{FF2B5EF4-FFF2-40B4-BE49-F238E27FC236}">
                <a16:creationId xmlns:a16="http://schemas.microsoft.com/office/drawing/2014/main" id="{0B47033F-8186-F849-8A6F-3E4E50EC08F6}"/>
              </a:ext>
            </a:extLst>
          </p:cNvPr>
          <p:cNvSpPr>
            <a:spLocks noGrp="1"/>
          </p:cNvSpPr>
          <p:nvPr>
            <p:ph type="title"/>
          </p:nvPr>
        </p:nvSpPr>
        <p:spPr>
          <a:xfrm>
            <a:off x="810001" y="65049"/>
            <a:ext cx="10571998" cy="733344"/>
          </a:xfrm>
        </p:spPr>
        <p:txBody>
          <a:bodyPr/>
          <a:lstStyle/>
          <a:p>
            <a:pPr algn="ctr"/>
            <a:r>
              <a:rPr lang="it-IT" dirty="0"/>
              <a:t>DJI MAVIC 2 PRO</a:t>
            </a:r>
          </a:p>
        </p:txBody>
      </p:sp>
      <p:sp>
        <p:nvSpPr>
          <p:cNvPr id="13" name="CasellaDiTesto 12">
            <a:extLst>
              <a:ext uri="{FF2B5EF4-FFF2-40B4-BE49-F238E27FC236}">
                <a16:creationId xmlns:a16="http://schemas.microsoft.com/office/drawing/2014/main" id="{22247E38-1160-CB49-AC4D-8E58E0016C2A}"/>
              </a:ext>
            </a:extLst>
          </p:cNvPr>
          <p:cNvSpPr txBox="1"/>
          <p:nvPr/>
        </p:nvSpPr>
        <p:spPr>
          <a:xfrm>
            <a:off x="800668" y="832495"/>
            <a:ext cx="10590663" cy="369332"/>
          </a:xfrm>
          <a:prstGeom prst="rect">
            <a:avLst/>
          </a:prstGeom>
          <a:noFill/>
        </p:spPr>
        <p:txBody>
          <a:bodyPr wrap="square" rtlCol="0">
            <a:spAutoFit/>
          </a:bodyPr>
          <a:lstStyle/>
          <a:p>
            <a:pPr algn="ctr"/>
            <a:r>
              <a:rPr lang="it-IT" dirty="0">
                <a:solidFill>
                  <a:schemeClr val="bg1"/>
                </a:solidFill>
              </a:rPr>
              <a:t>PROTOCOLLO DI COMUNICAZIONE</a:t>
            </a:r>
          </a:p>
        </p:txBody>
      </p:sp>
      <p:sp>
        <p:nvSpPr>
          <p:cNvPr id="11" name="Content Placeholder 2">
            <a:extLst>
              <a:ext uri="{FF2B5EF4-FFF2-40B4-BE49-F238E27FC236}">
                <a16:creationId xmlns:a16="http://schemas.microsoft.com/office/drawing/2014/main" id="{4C7A8A73-A945-EF4A-AF3F-5723F29DE41E}"/>
              </a:ext>
            </a:extLst>
          </p:cNvPr>
          <p:cNvSpPr txBox="1">
            <a:spLocks/>
          </p:cNvSpPr>
          <p:nvPr/>
        </p:nvSpPr>
        <p:spPr>
          <a:xfrm>
            <a:off x="254015" y="3884975"/>
            <a:ext cx="11683970" cy="2744320"/>
          </a:xfrm>
          <a:prstGeom prst="rect">
            <a:avLst/>
          </a:prstGeom>
          <a:noFill/>
          <a:ln>
            <a:noFill/>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fontScale="70000" lnSpcReduction="20000"/>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lgn="just"/>
            <a:r>
              <a:rPr lang="it-IT" sz="2400" dirty="0">
                <a:ea typeface="Times New Roman" panose="02020603050405020304" pitchFamily="18" charset="0"/>
              </a:rPr>
              <a:t>I droni sono capaci di coordinarsi grazie ad un protocollo di comunicazione che coinvolge l’unità centrale solo per la comunicazione di un nuovo ordine che contiene le indicazioni sulla destinazione del pacco, il punto di ritiro ed il suo peso.</a:t>
            </a:r>
          </a:p>
          <a:p>
            <a:pPr algn="just"/>
            <a:r>
              <a:rPr lang="it-IT" sz="2400" dirty="0">
                <a:ea typeface="Times New Roman" panose="02020603050405020304" pitchFamily="18" charset="0"/>
              </a:rPr>
              <a:t>Ricevuto il nuovo ordine, i droni calcolano un punteggio in base al tempo di percorrenza stimato di tutti gli ordini rimanenti. Infine, scambiano dei messaggi per comunicare tra di loro i punteggi e stabilire chi di loro dovrà eseguire l’ordine. Non ha importanza se qualche pacchetto viene perso tra i robot: se vi sono incongruenze nelle classifiche, l’ordine verrà preso dal primo che arriva, e l’altro passerà al prossimo ordine.</a:t>
            </a:r>
          </a:p>
          <a:p>
            <a:pPr algn="just"/>
            <a:r>
              <a:rPr lang="it-IT" sz="2400" dirty="0">
                <a:ea typeface="Times New Roman" panose="02020603050405020304" pitchFamily="18" charset="0"/>
              </a:rPr>
              <a:t>Infine, il drone che effettua la consegna comunica con l’unità centrale l’effettiva consegna del pacco.</a:t>
            </a:r>
          </a:p>
          <a:p>
            <a:endParaRPr lang="it-IT" sz="2400" dirty="0">
              <a:ea typeface="Times New Roman" panose="02020603050405020304" pitchFamily="18" charset="0"/>
            </a:endParaRPr>
          </a:p>
        </p:txBody>
      </p:sp>
      <p:sp>
        <p:nvSpPr>
          <p:cNvPr id="2" name="Rectangle 2">
            <a:extLst>
              <a:ext uri="{FF2B5EF4-FFF2-40B4-BE49-F238E27FC236}">
                <a16:creationId xmlns:a16="http://schemas.microsoft.com/office/drawing/2014/main" id="{8D8F046B-654B-6742-B4E4-A4DD0D0C4D7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it-IT"/>
          </a:p>
        </p:txBody>
      </p:sp>
      <p:pic>
        <p:nvPicPr>
          <p:cNvPr id="1025" name="Immagine 2" descr="DJI Mavic 2 Pro Drone con Fotocamera Hasselblad L1D-20c, Video HDR a 10  bit, 31 Min di Autonomia, Sensore CMOS 1” 20 MP, Hyperlapse, Rilevamento  Ostacoli Omnidirezionale, Grigio : Dji: Amazon.it: Giochi e giocattoli">
            <a:extLst>
              <a:ext uri="{FF2B5EF4-FFF2-40B4-BE49-F238E27FC236}">
                <a16:creationId xmlns:a16="http://schemas.microsoft.com/office/drawing/2014/main" id="{BA5E86EF-19D5-DB4B-8A59-7449A0F46008}"/>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810001" y="2348525"/>
            <a:ext cx="2475556" cy="1201826"/>
          </a:xfrm>
          <a:prstGeom prst="rect">
            <a:avLst/>
          </a:prstGeom>
          <a:noFill/>
          <a:extLst>
            <a:ext uri="{909E8E84-426E-40DD-AFC4-6F175D3DCCD1}">
              <a14:hiddenFill xmlns:a14="http://schemas.microsoft.com/office/drawing/2010/main">
                <a:solidFill>
                  <a:srgbClr val="FFFFFF"/>
                </a:solidFill>
              </a14:hiddenFill>
            </a:ext>
          </a:extLst>
        </p:spPr>
      </p:pic>
      <p:pic>
        <p:nvPicPr>
          <p:cNvPr id="9" name="Immagine 2" descr="DJI Mavic 2 Pro Drone con Fotocamera Hasselblad L1D-20c, Video HDR a 10  bit, 31 Min di Autonomia, Sensore CMOS 1” 20 MP, Hyperlapse, Rilevamento  Ostacoli Omnidirezionale, Grigio : Dji: Amazon.it: Giochi e giocattoli">
            <a:extLst>
              <a:ext uri="{FF2B5EF4-FFF2-40B4-BE49-F238E27FC236}">
                <a16:creationId xmlns:a16="http://schemas.microsoft.com/office/drawing/2014/main" id="{E0428579-F853-2E4E-95A4-A66730953A3D}"/>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4400207" y="2348525"/>
            <a:ext cx="2475556" cy="1201826"/>
          </a:xfrm>
          <a:prstGeom prst="rect">
            <a:avLst/>
          </a:prstGeom>
          <a:noFill/>
          <a:extLst>
            <a:ext uri="{909E8E84-426E-40DD-AFC4-6F175D3DCCD1}">
              <a14:hiddenFill xmlns:a14="http://schemas.microsoft.com/office/drawing/2010/main">
                <a:solidFill>
                  <a:srgbClr val="FFFFFF"/>
                </a:solidFill>
              </a14:hiddenFill>
            </a:ext>
          </a:extLst>
        </p:spPr>
      </p:pic>
      <p:pic>
        <p:nvPicPr>
          <p:cNvPr id="4" name="Immagine 3">
            <a:extLst>
              <a:ext uri="{FF2B5EF4-FFF2-40B4-BE49-F238E27FC236}">
                <a16:creationId xmlns:a16="http://schemas.microsoft.com/office/drawing/2014/main" id="{58DB5152-D96E-794B-95E8-3CD45E8A43CC}"/>
              </a:ext>
            </a:extLst>
          </p:cNvPr>
          <p:cNvPicPr>
            <a:picLocks noChangeAspect="1"/>
          </p:cNvPicPr>
          <p:nvPr/>
        </p:nvPicPr>
        <p:blipFill>
          <a:blip r:embed="rId4"/>
          <a:stretch>
            <a:fillRect/>
          </a:stretch>
        </p:blipFill>
        <p:spPr>
          <a:xfrm>
            <a:off x="8297147" y="2091103"/>
            <a:ext cx="1716670" cy="1716670"/>
          </a:xfrm>
          <a:prstGeom prst="rect">
            <a:avLst/>
          </a:prstGeom>
        </p:spPr>
      </p:pic>
      <p:sp>
        <p:nvSpPr>
          <p:cNvPr id="5" name="CasellaDiTesto 4">
            <a:extLst>
              <a:ext uri="{FF2B5EF4-FFF2-40B4-BE49-F238E27FC236}">
                <a16:creationId xmlns:a16="http://schemas.microsoft.com/office/drawing/2014/main" id="{45DE495C-B106-064D-91E2-342117E1514D}"/>
              </a:ext>
            </a:extLst>
          </p:cNvPr>
          <p:cNvSpPr txBox="1"/>
          <p:nvPr/>
        </p:nvSpPr>
        <p:spPr>
          <a:xfrm>
            <a:off x="9941332" y="3113536"/>
            <a:ext cx="1573230" cy="369332"/>
          </a:xfrm>
          <a:prstGeom prst="rect">
            <a:avLst/>
          </a:prstGeom>
          <a:noFill/>
        </p:spPr>
        <p:txBody>
          <a:bodyPr wrap="square" rtlCol="0">
            <a:spAutoFit/>
          </a:bodyPr>
          <a:lstStyle/>
          <a:p>
            <a:r>
              <a:rPr lang="it-IT" dirty="0"/>
              <a:t>SUPERVISOR</a:t>
            </a:r>
            <a:endParaRPr lang="it-IT" sz="2800" dirty="0"/>
          </a:p>
        </p:txBody>
      </p:sp>
      <p:sp>
        <p:nvSpPr>
          <p:cNvPr id="12" name="CasellaDiTesto 11">
            <a:extLst>
              <a:ext uri="{FF2B5EF4-FFF2-40B4-BE49-F238E27FC236}">
                <a16:creationId xmlns:a16="http://schemas.microsoft.com/office/drawing/2014/main" id="{6A585B13-09DB-714B-B0AE-1692AF66C6A1}"/>
              </a:ext>
            </a:extLst>
          </p:cNvPr>
          <p:cNvSpPr txBox="1"/>
          <p:nvPr/>
        </p:nvSpPr>
        <p:spPr>
          <a:xfrm>
            <a:off x="5244444" y="3439840"/>
            <a:ext cx="787082" cy="261610"/>
          </a:xfrm>
          <a:prstGeom prst="rect">
            <a:avLst/>
          </a:prstGeom>
          <a:noFill/>
        </p:spPr>
        <p:txBody>
          <a:bodyPr wrap="square" rtlCol="0">
            <a:spAutoFit/>
          </a:bodyPr>
          <a:lstStyle/>
          <a:p>
            <a:r>
              <a:rPr lang="it-IT" sz="1100" dirty="0"/>
              <a:t>DRONE 1</a:t>
            </a:r>
          </a:p>
        </p:txBody>
      </p:sp>
      <p:sp>
        <p:nvSpPr>
          <p:cNvPr id="14" name="CasellaDiTesto 13">
            <a:extLst>
              <a:ext uri="{FF2B5EF4-FFF2-40B4-BE49-F238E27FC236}">
                <a16:creationId xmlns:a16="http://schemas.microsoft.com/office/drawing/2014/main" id="{DF9252F0-A25E-EB41-8011-0CFABC6569A5}"/>
              </a:ext>
            </a:extLst>
          </p:cNvPr>
          <p:cNvSpPr txBox="1"/>
          <p:nvPr/>
        </p:nvSpPr>
        <p:spPr>
          <a:xfrm>
            <a:off x="1654238" y="3459528"/>
            <a:ext cx="787082" cy="261610"/>
          </a:xfrm>
          <a:prstGeom prst="rect">
            <a:avLst/>
          </a:prstGeom>
          <a:noFill/>
        </p:spPr>
        <p:txBody>
          <a:bodyPr wrap="square" rtlCol="0">
            <a:spAutoFit/>
          </a:bodyPr>
          <a:lstStyle/>
          <a:p>
            <a:r>
              <a:rPr lang="it-IT" sz="1100" dirty="0"/>
              <a:t>DRONE 2</a:t>
            </a:r>
          </a:p>
        </p:txBody>
      </p:sp>
      <p:grpSp>
        <p:nvGrpSpPr>
          <p:cNvPr id="27" name="Gruppo 26">
            <a:extLst>
              <a:ext uri="{FF2B5EF4-FFF2-40B4-BE49-F238E27FC236}">
                <a16:creationId xmlns:a16="http://schemas.microsoft.com/office/drawing/2014/main" id="{411CA61F-0CF9-F149-9C97-4FC8D4A4AFF6}"/>
              </a:ext>
            </a:extLst>
          </p:cNvPr>
          <p:cNvGrpSpPr/>
          <p:nvPr/>
        </p:nvGrpSpPr>
        <p:grpSpPr>
          <a:xfrm>
            <a:off x="9886391" y="2470121"/>
            <a:ext cx="1997798" cy="635138"/>
            <a:chOff x="10191040" y="2562122"/>
            <a:chExt cx="1997798" cy="635138"/>
          </a:xfrm>
        </p:grpSpPr>
        <p:sp>
          <p:nvSpPr>
            <p:cNvPr id="7" name="Cubo 6">
              <a:extLst>
                <a:ext uri="{FF2B5EF4-FFF2-40B4-BE49-F238E27FC236}">
                  <a16:creationId xmlns:a16="http://schemas.microsoft.com/office/drawing/2014/main" id="{78C53C65-584D-3E43-B3D9-B400A4182112}"/>
                </a:ext>
              </a:extLst>
            </p:cNvPr>
            <p:cNvSpPr/>
            <p:nvPr/>
          </p:nvSpPr>
          <p:spPr>
            <a:xfrm>
              <a:off x="10316228" y="2655164"/>
              <a:ext cx="384119" cy="384119"/>
            </a:xfrm>
            <a:prstGeom prst="cub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ysClr val="windowText" lastClr="000000"/>
                  </a:solidFill>
                </a:rPr>
                <a:t>N</a:t>
              </a:r>
            </a:p>
          </p:txBody>
        </p:sp>
        <p:sp>
          <p:nvSpPr>
            <p:cNvPr id="15" name="Cubo 14">
              <a:extLst>
                <a:ext uri="{FF2B5EF4-FFF2-40B4-BE49-F238E27FC236}">
                  <a16:creationId xmlns:a16="http://schemas.microsoft.com/office/drawing/2014/main" id="{F8B81587-2953-0C48-860F-B6B7BF4D9BDB}"/>
                </a:ext>
              </a:extLst>
            </p:cNvPr>
            <p:cNvSpPr/>
            <p:nvPr/>
          </p:nvSpPr>
          <p:spPr>
            <a:xfrm>
              <a:off x="10805820" y="2655163"/>
              <a:ext cx="384119" cy="384119"/>
            </a:xfrm>
            <a:prstGeom prst="cub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ysClr val="windowText" lastClr="000000"/>
                  </a:solidFill>
                </a:rPr>
                <a:t>N</a:t>
              </a:r>
            </a:p>
          </p:txBody>
        </p:sp>
        <p:sp>
          <p:nvSpPr>
            <p:cNvPr id="16" name="Cubo 15">
              <a:extLst>
                <a:ext uri="{FF2B5EF4-FFF2-40B4-BE49-F238E27FC236}">
                  <a16:creationId xmlns:a16="http://schemas.microsoft.com/office/drawing/2014/main" id="{71784D0E-1442-434B-A431-907666EBE264}"/>
                </a:ext>
              </a:extLst>
            </p:cNvPr>
            <p:cNvSpPr/>
            <p:nvPr/>
          </p:nvSpPr>
          <p:spPr>
            <a:xfrm>
              <a:off x="11290542" y="2660743"/>
              <a:ext cx="384119" cy="384119"/>
            </a:xfrm>
            <a:prstGeom prst="cub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ysClr val="windowText" lastClr="000000"/>
                  </a:solidFill>
                </a:rPr>
                <a:t>N</a:t>
              </a:r>
            </a:p>
          </p:txBody>
        </p:sp>
        <p:sp>
          <p:nvSpPr>
            <p:cNvPr id="17" name="Cubo 16">
              <a:extLst>
                <a:ext uri="{FF2B5EF4-FFF2-40B4-BE49-F238E27FC236}">
                  <a16:creationId xmlns:a16="http://schemas.microsoft.com/office/drawing/2014/main" id="{7694DE0B-0FA4-AC41-A2F5-EAB7CE1574E6}"/>
                </a:ext>
              </a:extLst>
            </p:cNvPr>
            <p:cNvSpPr/>
            <p:nvPr/>
          </p:nvSpPr>
          <p:spPr>
            <a:xfrm>
              <a:off x="11775264" y="2655162"/>
              <a:ext cx="384119" cy="384119"/>
            </a:xfrm>
            <a:prstGeom prst="cub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ysClr val="windowText" lastClr="000000"/>
                  </a:solidFill>
                </a:rPr>
                <a:t>N</a:t>
              </a:r>
            </a:p>
          </p:txBody>
        </p:sp>
        <p:sp>
          <p:nvSpPr>
            <p:cNvPr id="10" name="Rettangolo 9">
              <a:extLst>
                <a:ext uri="{FF2B5EF4-FFF2-40B4-BE49-F238E27FC236}">
                  <a16:creationId xmlns:a16="http://schemas.microsoft.com/office/drawing/2014/main" id="{1543B176-1085-0740-B27B-607C6AFC6C43}"/>
                </a:ext>
              </a:extLst>
            </p:cNvPr>
            <p:cNvSpPr/>
            <p:nvPr/>
          </p:nvSpPr>
          <p:spPr>
            <a:xfrm>
              <a:off x="10191040" y="2562122"/>
              <a:ext cx="1997798" cy="635138"/>
            </a:xfrm>
            <a:prstGeom prst="rect">
              <a:avLst/>
            </a:prstGeom>
            <a:gradFill>
              <a:gsLst>
                <a:gs pos="0">
                  <a:schemeClr val="accent1">
                    <a:lumMod val="5000"/>
                    <a:lumOff val="95000"/>
                    <a:alpha val="0"/>
                  </a:schemeClr>
                </a:gs>
                <a:gs pos="87000">
                  <a:schemeClr val="bg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grpSp>
      <p:sp>
        <p:nvSpPr>
          <p:cNvPr id="23" name="Freccia giù 22">
            <a:extLst>
              <a:ext uri="{FF2B5EF4-FFF2-40B4-BE49-F238E27FC236}">
                <a16:creationId xmlns:a16="http://schemas.microsoft.com/office/drawing/2014/main" id="{81D64709-02BA-3C43-96E4-F4F102C7ED47}"/>
              </a:ext>
            </a:extLst>
          </p:cNvPr>
          <p:cNvSpPr/>
          <p:nvPr/>
        </p:nvSpPr>
        <p:spPr>
          <a:xfrm>
            <a:off x="5539662" y="1717541"/>
            <a:ext cx="196645" cy="629265"/>
          </a:xfrm>
          <a:prstGeom prst="down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5" name="Freccia giù 24">
            <a:extLst>
              <a:ext uri="{FF2B5EF4-FFF2-40B4-BE49-F238E27FC236}">
                <a16:creationId xmlns:a16="http://schemas.microsoft.com/office/drawing/2014/main" id="{CA2F69EE-BF71-EB4C-9486-FACA4DA2B120}"/>
              </a:ext>
            </a:extLst>
          </p:cNvPr>
          <p:cNvSpPr/>
          <p:nvPr/>
        </p:nvSpPr>
        <p:spPr>
          <a:xfrm>
            <a:off x="1955719" y="1776470"/>
            <a:ext cx="196645" cy="629265"/>
          </a:xfrm>
          <a:prstGeom prst="down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Rettangolo 23">
            <a:extLst>
              <a:ext uri="{FF2B5EF4-FFF2-40B4-BE49-F238E27FC236}">
                <a16:creationId xmlns:a16="http://schemas.microsoft.com/office/drawing/2014/main" id="{6EC94A8B-49A1-8A44-B148-0BA9B1B67BC6}"/>
              </a:ext>
            </a:extLst>
          </p:cNvPr>
          <p:cNvSpPr/>
          <p:nvPr/>
        </p:nvSpPr>
        <p:spPr>
          <a:xfrm>
            <a:off x="2006404" y="1687567"/>
            <a:ext cx="8278290" cy="116891"/>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Rettangolo 25">
            <a:extLst>
              <a:ext uri="{FF2B5EF4-FFF2-40B4-BE49-F238E27FC236}">
                <a16:creationId xmlns:a16="http://schemas.microsoft.com/office/drawing/2014/main" id="{32773A46-D4E0-A74A-9B43-F058E52ACC29}"/>
              </a:ext>
            </a:extLst>
          </p:cNvPr>
          <p:cNvSpPr/>
          <p:nvPr/>
        </p:nvSpPr>
        <p:spPr>
          <a:xfrm>
            <a:off x="10175390" y="1687567"/>
            <a:ext cx="109304" cy="73729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8" name="Freccia giù 27">
            <a:extLst>
              <a:ext uri="{FF2B5EF4-FFF2-40B4-BE49-F238E27FC236}">
                <a16:creationId xmlns:a16="http://schemas.microsoft.com/office/drawing/2014/main" id="{40DC1C82-D5A2-E14F-9098-5FEF634A175A}"/>
              </a:ext>
            </a:extLst>
          </p:cNvPr>
          <p:cNvSpPr/>
          <p:nvPr/>
        </p:nvSpPr>
        <p:spPr>
          <a:xfrm rot="16200000">
            <a:off x="3936259" y="2387954"/>
            <a:ext cx="229983" cy="496708"/>
          </a:xfrm>
          <a:prstGeom prst="down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9" name="Cubo 28">
            <a:extLst>
              <a:ext uri="{FF2B5EF4-FFF2-40B4-BE49-F238E27FC236}">
                <a16:creationId xmlns:a16="http://schemas.microsoft.com/office/drawing/2014/main" id="{00CDA63E-98AE-1441-B7C0-898308C0CCA3}"/>
              </a:ext>
            </a:extLst>
          </p:cNvPr>
          <p:cNvSpPr/>
          <p:nvPr/>
        </p:nvSpPr>
        <p:spPr>
          <a:xfrm>
            <a:off x="3318174" y="2425974"/>
            <a:ext cx="384119" cy="384119"/>
          </a:xfrm>
          <a:prstGeom prst="cub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ysClr val="windowText" lastClr="000000"/>
                </a:solidFill>
              </a:rPr>
              <a:t>S</a:t>
            </a:r>
          </a:p>
        </p:txBody>
      </p:sp>
      <p:sp>
        <p:nvSpPr>
          <p:cNvPr id="30" name="Freccia giù 29">
            <a:extLst>
              <a:ext uri="{FF2B5EF4-FFF2-40B4-BE49-F238E27FC236}">
                <a16:creationId xmlns:a16="http://schemas.microsoft.com/office/drawing/2014/main" id="{7E96E975-A59E-4F4F-A9E1-A462815A8801}"/>
              </a:ext>
            </a:extLst>
          </p:cNvPr>
          <p:cNvSpPr/>
          <p:nvPr/>
        </p:nvSpPr>
        <p:spPr>
          <a:xfrm rot="5400000">
            <a:off x="3414242" y="2865182"/>
            <a:ext cx="229983" cy="496708"/>
          </a:xfrm>
          <a:prstGeom prst="down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1" name="Cubo 30">
            <a:extLst>
              <a:ext uri="{FF2B5EF4-FFF2-40B4-BE49-F238E27FC236}">
                <a16:creationId xmlns:a16="http://schemas.microsoft.com/office/drawing/2014/main" id="{1E6F9E46-3F52-E847-ABC9-42E4FC3A5114}"/>
              </a:ext>
            </a:extLst>
          </p:cNvPr>
          <p:cNvSpPr/>
          <p:nvPr/>
        </p:nvSpPr>
        <p:spPr>
          <a:xfrm>
            <a:off x="3924769" y="2879131"/>
            <a:ext cx="384119" cy="384119"/>
          </a:xfrm>
          <a:prstGeom prst="cub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ysClr val="windowText" lastClr="000000"/>
                </a:solidFill>
              </a:rPr>
              <a:t>S</a:t>
            </a:r>
          </a:p>
        </p:txBody>
      </p:sp>
      <p:sp>
        <p:nvSpPr>
          <p:cNvPr id="32" name="Cubo 31">
            <a:extLst>
              <a:ext uri="{FF2B5EF4-FFF2-40B4-BE49-F238E27FC236}">
                <a16:creationId xmlns:a16="http://schemas.microsoft.com/office/drawing/2014/main" id="{96D3267C-E60A-0A44-8A05-9A0406C044E7}"/>
              </a:ext>
            </a:extLst>
          </p:cNvPr>
          <p:cNvSpPr/>
          <p:nvPr/>
        </p:nvSpPr>
        <p:spPr>
          <a:xfrm>
            <a:off x="6992570" y="2675881"/>
            <a:ext cx="384119" cy="384119"/>
          </a:xfrm>
          <a:prstGeom prst="cub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1"/>
                </a:solidFill>
              </a:rPr>
              <a:t>C</a:t>
            </a:r>
          </a:p>
        </p:txBody>
      </p:sp>
      <p:sp>
        <p:nvSpPr>
          <p:cNvPr id="33" name="Freccia giù 32">
            <a:extLst>
              <a:ext uri="{FF2B5EF4-FFF2-40B4-BE49-F238E27FC236}">
                <a16:creationId xmlns:a16="http://schemas.microsoft.com/office/drawing/2014/main" id="{F27C93E0-4372-E048-97FF-3AB1961A9171}"/>
              </a:ext>
            </a:extLst>
          </p:cNvPr>
          <p:cNvSpPr/>
          <p:nvPr/>
        </p:nvSpPr>
        <p:spPr>
          <a:xfrm rot="16200000">
            <a:off x="7905909" y="2385018"/>
            <a:ext cx="187807" cy="936716"/>
          </a:xfrm>
          <a:prstGeom prst="down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337075204"/>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B38A0FF-5B5D-B945-B84C-28BC6AA44B9C}"/>
              </a:ext>
            </a:extLst>
          </p:cNvPr>
          <p:cNvSpPr>
            <a:spLocks noGrp="1"/>
          </p:cNvSpPr>
          <p:nvPr>
            <p:ph type="title"/>
          </p:nvPr>
        </p:nvSpPr>
        <p:spPr>
          <a:xfrm>
            <a:off x="673522" y="419892"/>
            <a:ext cx="10571998" cy="970450"/>
          </a:xfrm>
        </p:spPr>
        <p:txBody>
          <a:bodyPr/>
          <a:lstStyle/>
          <a:p>
            <a:r>
              <a:rPr lang="it-IT" dirty="0"/>
              <a:t>Diapositiva</a:t>
            </a:r>
          </a:p>
        </p:txBody>
      </p:sp>
    </p:spTree>
    <p:extLst>
      <p:ext uri="{BB962C8B-B14F-4D97-AF65-F5344CB8AC3E}">
        <p14:creationId xmlns:p14="http://schemas.microsoft.com/office/powerpoint/2010/main" val="4254394065"/>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53FA25C-7218-EB41-9591-97F584FDDD71}"/>
              </a:ext>
            </a:extLst>
          </p:cNvPr>
          <p:cNvSpPr>
            <a:spLocks noGrp="1"/>
          </p:cNvSpPr>
          <p:nvPr>
            <p:ph type="title"/>
          </p:nvPr>
        </p:nvSpPr>
        <p:spPr>
          <a:xfrm>
            <a:off x="458307" y="420854"/>
            <a:ext cx="7138246" cy="970450"/>
          </a:xfrm>
        </p:spPr>
        <p:txBody>
          <a:bodyPr/>
          <a:lstStyle/>
          <a:p>
            <a:r>
              <a:rPr lang="it-IT" dirty="0" err="1"/>
              <a:t>Roadmap</a:t>
            </a:r>
            <a:r>
              <a:rPr lang="it-IT" dirty="0"/>
              <a:t> aggiornamenti</a:t>
            </a:r>
          </a:p>
        </p:txBody>
      </p:sp>
      <p:sp>
        <p:nvSpPr>
          <p:cNvPr id="4" name="Rettangolo 3">
            <a:extLst>
              <a:ext uri="{FF2B5EF4-FFF2-40B4-BE49-F238E27FC236}">
                <a16:creationId xmlns:a16="http://schemas.microsoft.com/office/drawing/2014/main" id="{C51CCA3E-711A-D84F-9160-A94F810E1C0B}"/>
              </a:ext>
            </a:extLst>
          </p:cNvPr>
          <p:cNvSpPr/>
          <p:nvPr/>
        </p:nvSpPr>
        <p:spPr>
          <a:xfrm>
            <a:off x="0" y="1879041"/>
            <a:ext cx="12192000" cy="14168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 name="Pentagono 5">
            <a:extLst>
              <a:ext uri="{FF2B5EF4-FFF2-40B4-BE49-F238E27FC236}">
                <a16:creationId xmlns:a16="http://schemas.microsoft.com/office/drawing/2014/main" id="{BD3E30A5-D7D7-BE48-AF5F-7B8B9DD67371}"/>
              </a:ext>
            </a:extLst>
          </p:cNvPr>
          <p:cNvSpPr/>
          <p:nvPr/>
        </p:nvSpPr>
        <p:spPr>
          <a:xfrm>
            <a:off x="532561" y="2009670"/>
            <a:ext cx="2200589" cy="1175657"/>
          </a:xfrm>
          <a:prstGeom prst="homePlate">
            <a:avLst>
              <a:gd name="adj" fmla="val 32051"/>
            </a:avLst>
          </a:prstGeom>
          <a:ln w="28575">
            <a:solidFill>
              <a:schemeClr val="accent2">
                <a:lumMod val="50000"/>
              </a:schemeClr>
            </a:solidFill>
          </a:ln>
        </p:spPr>
        <p:style>
          <a:lnRef idx="1">
            <a:schemeClr val="accent2"/>
          </a:lnRef>
          <a:fillRef idx="3">
            <a:schemeClr val="accent2"/>
          </a:fillRef>
          <a:effectRef idx="2">
            <a:schemeClr val="accent2"/>
          </a:effectRef>
          <a:fontRef idx="minor">
            <a:schemeClr val="lt1"/>
          </a:fontRef>
        </p:style>
        <p:txBody>
          <a:bodyPr rtlCol="0" anchor="ctr"/>
          <a:lstStyle/>
          <a:p>
            <a:pPr algn="ctr"/>
            <a:r>
              <a:rPr lang="it-IT" sz="1600" b="1" dirty="0" err="1"/>
              <a:t>Official</a:t>
            </a:r>
            <a:r>
              <a:rPr lang="it-IT" sz="1600" b="1" dirty="0"/>
              <a:t> release</a:t>
            </a:r>
          </a:p>
          <a:p>
            <a:pPr algn="ctr"/>
            <a:r>
              <a:rPr lang="it-IT" sz="1600" b="1" dirty="0" err="1"/>
              <a:t>Today</a:t>
            </a:r>
            <a:r>
              <a:rPr lang="it-IT" sz="1600" b="1" dirty="0"/>
              <a:t>!</a:t>
            </a:r>
          </a:p>
        </p:txBody>
      </p:sp>
      <p:sp>
        <p:nvSpPr>
          <p:cNvPr id="7" name="Mostrina 6">
            <a:extLst>
              <a:ext uri="{FF2B5EF4-FFF2-40B4-BE49-F238E27FC236}">
                <a16:creationId xmlns:a16="http://schemas.microsoft.com/office/drawing/2014/main" id="{9C126584-9339-764C-AE1A-187E66B2F243}"/>
              </a:ext>
            </a:extLst>
          </p:cNvPr>
          <p:cNvSpPr/>
          <p:nvPr/>
        </p:nvSpPr>
        <p:spPr>
          <a:xfrm>
            <a:off x="2476917" y="2009670"/>
            <a:ext cx="2431702" cy="1175657"/>
          </a:xfrm>
          <a:prstGeom prst="chevron">
            <a:avLst>
              <a:gd name="adj" fmla="val 31197"/>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it-IT" sz="1000" dirty="0">
                <a:solidFill>
                  <a:schemeClr val="bg1"/>
                </a:solidFill>
              </a:rPr>
              <a:t>Code </a:t>
            </a:r>
            <a:r>
              <a:rPr lang="it-IT" sz="1000" dirty="0" err="1">
                <a:solidFill>
                  <a:schemeClr val="bg1"/>
                </a:solidFill>
              </a:rPr>
              <a:t>improvements</a:t>
            </a:r>
            <a:endParaRPr lang="it-IT" sz="1000" dirty="0">
              <a:solidFill>
                <a:schemeClr val="bg1"/>
              </a:solidFill>
            </a:endParaRPr>
          </a:p>
          <a:p>
            <a:pPr algn="ctr"/>
            <a:r>
              <a:rPr lang="it-IT" sz="1000" dirty="0">
                <a:solidFill>
                  <a:schemeClr val="bg1"/>
                </a:solidFill>
              </a:rPr>
              <a:t>Collection </a:t>
            </a:r>
            <a:r>
              <a:rPr lang="it-IT" sz="1000" dirty="0" err="1">
                <a:solidFill>
                  <a:schemeClr val="bg1"/>
                </a:solidFill>
              </a:rPr>
              <a:t>manipulation</a:t>
            </a:r>
            <a:endParaRPr lang="it-IT" sz="1000" dirty="0">
              <a:solidFill>
                <a:schemeClr val="bg1"/>
              </a:solidFill>
            </a:endParaRPr>
          </a:p>
          <a:p>
            <a:pPr algn="ctr"/>
            <a:r>
              <a:rPr lang="it-IT" sz="1000" dirty="0">
                <a:solidFill>
                  <a:schemeClr val="bg1"/>
                </a:solidFill>
              </a:rPr>
              <a:t>More </a:t>
            </a:r>
            <a:r>
              <a:rPr lang="it-IT" sz="1000" dirty="0" err="1">
                <a:solidFill>
                  <a:schemeClr val="bg1"/>
                </a:solidFill>
              </a:rPr>
              <a:t>sensors</a:t>
            </a:r>
            <a:endParaRPr lang="it-IT" sz="1000" dirty="0">
              <a:solidFill>
                <a:schemeClr val="bg1"/>
              </a:solidFill>
            </a:endParaRPr>
          </a:p>
        </p:txBody>
      </p:sp>
      <p:sp>
        <p:nvSpPr>
          <p:cNvPr id="8" name="Mostrina 7">
            <a:extLst>
              <a:ext uri="{FF2B5EF4-FFF2-40B4-BE49-F238E27FC236}">
                <a16:creationId xmlns:a16="http://schemas.microsoft.com/office/drawing/2014/main" id="{19C5894C-DE8A-FA4E-B155-B06637968450}"/>
              </a:ext>
            </a:extLst>
          </p:cNvPr>
          <p:cNvSpPr/>
          <p:nvPr/>
        </p:nvSpPr>
        <p:spPr>
          <a:xfrm>
            <a:off x="4647363" y="2009670"/>
            <a:ext cx="2200589" cy="1175657"/>
          </a:xfrm>
          <a:prstGeom prst="chevron">
            <a:avLst>
              <a:gd name="adj" fmla="val 31197"/>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it-IT" sz="1100" dirty="0" err="1">
                <a:solidFill>
                  <a:schemeClr val="bg1"/>
                </a:solidFill>
              </a:rPr>
              <a:t>Func</a:t>
            </a:r>
            <a:r>
              <a:rPr lang="it-IT" sz="1100" dirty="0">
                <a:solidFill>
                  <a:schemeClr val="bg1"/>
                </a:solidFill>
              </a:rPr>
              <a:t> </a:t>
            </a:r>
            <a:r>
              <a:rPr lang="it-IT" sz="1100" dirty="0" err="1">
                <a:solidFill>
                  <a:schemeClr val="bg1"/>
                </a:solidFill>
              </a:rPr>
              <a:t>Scheduling</a:t>
            </a:r>
            <a:endParaRPr lang="it-IT" sz="1100" dirty="0">
              <a:solidFill>
                <a:schemeClr val="bg1"/>
              </a:solidFill>
            </a:endParaRPr>
          </a:p>
        </p:txBody>
      </p:sp>
      <p:sp>
        <p:nvSpPr>
          <p:cNvPr id="9" name="Mostrina 8">
            <a:extLst>
              <a:ext uri="{FF2B5EF4-FFF2-40B4-BE49-F238E27FC236}">
                <a16:creationId xmlns:a16="http://schemas.microsoft.com/office/drawing/2014/main" id="{1C13299D-0EF5-6843-8B4D-4B4946C39464}"/>
              </a:ext>
            </a:extLst>
          </p:cNvPr>
          <p:cNvSpPr/>
          <p:nvPr/>
        </p:nvSpPr>
        <p:spPr>
          <a:xfrm>
            <a:off x="6601766" y="2009670"/>
            <a:ext cx="2200589" cy="1175657"/>
          </a:xfrm>
          <a:prstGeom prst="chevron">
            <a:avLst>
              <a:gd name="adj" fmla="val 31197"/>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100" b="1" dirty="0">
                <a:solidFill>
                  <a:schemeClr val="bg1"/>
                </a:solidFill>
              </a:rPr>
              <a:t>Real </a:t>
            </a:r>
            <a:r>
              <a:rPr lang="it-IT" sz="1100" b="1" dirty="0" err="1">
                <a:solidFill>
                  <a:schemeClr val="bg1"/>
                </a:solidFill>
              </a:rPr>
              <a:t>devices</a:t>
            </a:r>
            <a:r>
              <a:rPr lang="it-IT" sz="1100" b="1" dirty="0">
                <a:solidFill>
                  <a:schemeClr val="bg1"/>
                </a:solidFill>
              </a:rPr>
              <a:t> connection</a:t>
            </a:r>
          </a:p>
        </p:txBody>
      </p:sp>
      <p:sp>
        <p:nvSpPr>
          <p:cNvPr id="11" name="Mostrina 10">
            <a:extLst>
              <a:ext uri="{FF2B5EF4-FFF2-40B4-BE49-F238E27FC236}">
                <a16:creationId xmlns:a16="http://schemas.microsoft.com/office/drawing/2014/main" id="{1A23E5D5-9F17-AE4B-B79A-058E7616DEF1}"/>
              </a:ext>
            </a:extLst>
          </p:cNvPr>
          <p:cNvSpPr/>
          <p:nvPr/>
        </p:nvSpPr>
        <p:spPr>
          <a:xfrm>
            <a:off x="8551147" y="2009670"/>
            <a:ext cx="3195374" cy="1175657"/>
          </a:xfrm>
          <a:prstGeom prst="chevron">
            <a:avLst>
              <a:gd name="adj" fmla="val 31197"/>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it-IT" sz="1100" dirty="0">
                <a:solidFill>
                  <a:schemeClr val="bg1"/>
                </a:solidFill>
              </a:rPr>
              <a:t>Log file for </a:t>
            </a:r>
            <a:r>
              <a:rPr lang="it-IT" sz="1100" dirty="0" err="1">
                <a:solidFill>
                  <a:schemeClr val="bg1"/>
                </a:solidFill>
              </a:rPr>
              <a:t>device</a:t>
            </a:r>
            <a:r>
              <a:rPr lang="it-IT" sz="1100" dirty="0">
                <a:solidFill>
                  <a:schemeClr val="bg1"/>
                </a:solidFill>
              </a:rPr>
              <a:t> status </a:t>
            </a:r>
            <a:r>
              <a:rPr lang="it-IT" sz="1100" dirty="0" err="1">
                <a:solidFill>
                  <a:schemeClr val="bg1"/>
                </a:solidFill>
              </a:rPr>
              <a:t>tracking</a:t>
            </a:r>
            <a:endParaRPr lang="it-IT" sz="1100" dirty="0">
              <a:solidFill>
                <a:schemeClr val="bg1"/>
              </a:solidFill>
            </a:endParaRPr>
          </a:p>
          <a:p>
            <a:pPr algn="ctr"/>
            <a:r>
              <a:rPr lang="it-IT" sz="1100" dirty="0" err="1">
                <a:solidFill>
                  <a:schemeClr val="bg1"/>
                </a:solidFill>
              </a:rPr>
              <a:t>External</a:t>
            </a:r>
            <a:r>
              <a:rPr lang="it-IT" sz="1100" dirty="0">
                <a:solidFill>
                  <a:schemeClr val="bg1"/>
                </a:solidFill>
              </a:rPr>
              <a:t> </a:t>
            </a:r>
            <a:r>
              <a:rPr lang="it-IT" sz="1100" dirty="0" err="1">
                <a:solidFill>
                  <a:schemeClr val="bg1"/>
                </a:solidFill>
              </a:rPr>
              <a:t>device</a:t>
            </a:r>
            <a:r>
              <a:rPr lang="it-IT" sz="1100" dirty="0">
                <a:solidFill>
                  <a:schemeClr val="bg1"/>
                </a:solidFill>
              </a:rPr>
              <a:t> </a:t>
            </a:r>
            <a:r>
              <a:rPr lang="it-IT" sz="1100" dirty="0" err="1">
                <a:solidFill>
                  <a:schemeClr val="bg1"/>
                </a:solidFill>
              </a:rPr>
              <a:t>notifications</a:t>
            </a:r>
            <a:endParaRPr lang="it-IT" sz="1100" dirty="0">
              <a:solidFill>
                <a:schemeClr val="bg1"/>
              </a:solidFill>
            </a:endParaRPr>
          </a:p>
        </p:txBody>
      </p:sp>
      <p:sp>
        <p:nvSpPr>
          <p:cNvPr id="16" name="Rettangolo 15">
            <a:extLst>
              <a:ext uri="{FF2B5EF4-FFF2-40B4-BE49-F238E27FC236}">
                <a16:creationId xmlns:a16="http://schemas.microsoft.com/office/drawing/2014/main" id="{6D540232-45D2-2041-A4A3-ADDEF902D07B}"/>
              </a:ext>
            </a:extLst>
          </p:cNvPr>
          <p:cNvSpPr/>
          <p:nvPr/>
        </p:nvSpPr>
        <p:spPr>
          <a:xfrm>
            <a:off x="381837" y="3562142"/>
            <a:ext cx="11435025" cy="3114122"/>
          </a:xfrm>
          <a:prstGeom prst="rect">
            <a:avLst/>
          </a:prstGeom>
        </p:spPr>
        <p:txBody>
          <a:bodyPr wrap="square">
            <a:spAutoFit/>
          </a:bodyPr>
          <a:lstStyle/>
          <a:p>
            <a:pPr marL="876286" lvl="1" indent="-342900">
              <a:lnSpc>
                <a:spcPct val="115000"/>
              </a:lnSpc>
              <a:buFont typeface="Symbol" panose="05050102010706020507" pitchFamily="18" charset="2"/>
              <a:buChar char=""/>
            </a:pPr>
            <a:r>
              <a:rPr lang="it-IT" sz="1600" dirty="0">
                <a:ea typeface="Menlo" panose="020B0609030804020204" pitchFamily="49" charset="0"/>
                <a:cs typeface="Menlo" panose="020B0609030804020204" pitchFamily="49" charset="0"/>
              </a:rPr>
              <a:t>Claire si è dimostrato essere completo e i test hanno mostrato performance soddisfacenti.</a:t>
            </a:r>
          </a:p>
          <a:p>
            <a:pPr marL="876286" lvl="1" indent="-342900">
              <a:lnSpc>
                <a:spcPct val="115000"/>
              </a:lnSpc>
              <a:buFont typeface="Symbol" panose="05050102010706020507" pitchFamily="18" charset="2"/>
              <a:buChar char=""/>
            </a:pPr>
            <a:r>
              <a:rPr lang="it-IT" sz="1600" dirty="0">
                <a:ea typeface="Menlo" panose="020B0609030804020204" pitchFamily="49" charset="0"/>
                <a:cs typeface="Menlo" panose="020B0609030804020204" pitchFamily="49" charset="0"/>
              </a:rPr>
              <a:t>La </a:t>
            </a:r>
            <a:r>
              <a:rPr lang="it-IT" sz="1600" dirty="0" err="1">
                <a:ea typeface="Menlo" panose="020B0609030804020204" pitchFamily="49" charset="0"/>
                <a:cs typeface="Menlo" panose="020B0609030804020204" pitchFamily="49" charset="0"/>
              </a:rPr>
              <a:t>roadmap</a:t>
            </a:r>
            <a:r>
              <a:rPr lang="it-IT" sz="1600" dirty="0">
                <a:ea typeface="Menlo" panose="020B0609030804020204" pitchFamily="49" charset="0"/>
                <a:cs typeface="Menlo" panose="020B0609030804020204" pitchFamily="49" charset="0"/>
              </a:rPr>
              <a:t> delle prossime implementazioni comprende:</a:t>
            </a:r>
          </a:p>
          <a:p>
            <a:pPr marL="1333486" lvl="2" indent="-342900">
              <a:lnSpc>
                <a:spcPct val="115000"/>
              </a:lnSpc>
              <a:buFont typeface="Symbol" panose="05050102010706020507" pitchFamily="18" charset="2"/>
              <a:buChar char=""/>
            </a:pPr>
            <a:r>
              <a:rPr lang="it-IT" sz="1400" dirty="0" err="1">
                <a:ea typeface="Menlo" panose="020B0609030804020204" pitchFamily="49" charset="0"/>
                <a:cs typeface="Menlo" panose="020B0609030804020204" pitchFamily="49" charset="0"/>
              </a:rPr>
              <a:t>Improvements</a:t>
            </a:r>
            <a:r>
              <a:rPr lang="it-IT" sz="1400" dirty="0">
                <a:ea typeface="Menlo" panose="020B0609030804020204" pitchFamily="49" charset="0"/>
                <a:cs typeface="Menlo" panose="020B0609030804020204" pitchFamily="49" charset="0"/>
              </a:rPr>
              <a:t> a livello di computazione (snellire il codice, renderlo più efficiente).</a:t>
            </a:r>
          </a:p>
          <a:p>
            <a:pPr marL="1333486" lvl="2" indent="-342900">
              <a:lnSpc>
                <a:spcPct val="115000"/>
              </a:lnSpc>
              <a:buFont typeface="Symbol" panose="05050102010706020507" pitchFamily="18" charset="2"/>
              <a:buChar char=""/>
            </a:pPr>
            <a:r>
              <a:rPr lang="it-IT" sz="1400" dirty="0">
                <a:ea typeface="Menlo" panose="020B0609030804020204" pitchFamily="49" charset="0"/>
                <a:cs typeface="Menlo" panose="020B0609030804020204" pitchFamily="49" charset="0"/>
              </a:rPr>
              <a:t>Implementazione della gestione di nuovi </a:t>
            </a:r>
            <a:r>
              <a:rPr lang="it-IT" sz="1400" dirty="0" err="1">
                <a:ea typeface="Menlo" panose="020B0609030804020204" pitchFamily="49" charset="0"/>
                <a:cs typeface="Menlo" panose="020B0609030804020204" pitchFamily="49" charset="0"/>
              </a:rPr>
              <a:t>device</a:t>
            </a:r>
            <a:r>
              <a:rPr lang="it-IT" sz="1400" dirty="0">
                <a:ea typeface="Menlo" panose="020B0609030804020204" pitchFamily="49" charset="0"/>
                <a:cs typeface="Menlo" panose="020B0609030804020204" pitchFamily="49" charset="0"/>
              </a:rPr>
              <a:t>.</a:t>
            </a:r>
          </a:p>
          <a:p>
            <a:pPr marL="1333486" lvl="2" indent="-342900">
              <a:lnSpc>
                <a:spcPct val="115000"/>
              </a:lnSpc>
              <a:buFont typeface="Symbol" panose="05050102010706020507" pitchFamily="18" charset="2"/>
              <a:buChar char=""/>
            </a:pPr>
            <a:r>
              <a:rPr lang="it-IT" sz="1400" dirty="0">
                <a:ea typeface="Menlo" panose="020B0609030804020204" pitchFamily="49" charset="0"/>
                <a:cs typeface="Menlo" panose="020B0609030804020204" pitchFamily="49" charset="0"/>
              </a:rPr>
              <a:t>Si potrebbe creare un file per ogni </a:t>
            </a:r>
            <a:r>
              <a:rPr lang="it-IT" sz="1400" dirty="0" err="1">
                <a:ea typeface="Menlo" panose="020B0609030804020204" pitchFamily="49" charset="0"/>
                <a:cs typeface="Menlo" panose="020B0609030804020204" pitchFamily="49" charset="0"/>
              </a:rPr>
              <a:t>device</a:t>
            </a:r>
            <a:r>
              <a:rPr lang="it-IT" sz="1400" dirty="0">
                <a:ea typeface="Menlo" panose="020B0609030804020204" pitchFamily="49" charset="0"/>
                <a:cs typeface="Menlo" panose="020B0609030804020204" pitchFamily="49" charset="0"/>
              </a:rPr>
              <a:t> in cui scrivere un log di quelle che sono state i motivi che hanno causato un cambio di stato.</a:t>
            </a:r>
          </a:p>
          <a:p>
            <a:pPr marL="1333486" lvl="2" indent="-342900">
              <a:lnSpc>
                <a:spcPct val="115000"/>
              </a:lnSpc>
              <a:buFont typeface="Symbol" panose="05050102010706020507" pitchFamily="18" charset="2"/>
              <a:buChar char=""/>
            </a:pPr>
            <a:r>
              <a:rPr lang="it-IT" sz="1400" dirty="0">
                <a:ea typeface="Menlo" panose="020B0609030804020204" pitchFamily="49" charset="0"/>
                <a:cs typeface="Menlo" panose="020B0609030804020204" pitchFamily="49" charset="0"/>
              </a:rPr>
              <a:t>Rendere disponibile una funzione di notifica su un dispositivo esterno (es. cellulare) quando un </a:t>
            </a:r>
            <a:r>
              <a:rPr lang="it-IT" sz="1400" dirty="0" err="1">
                <a:ea typeface="Menlo" panose="020B0609030804020204" pitchFamily="49" charset="0"/>
                <a:cs typeface="Menlo" panose="020B0609030804020204" pitchFamily="49" charset="0"/>
              </a:rPr>
              <a:t>device</a:t>
            </a:r>
            <a:r>
              <a:rPr lang="it-IT" sz="1400" dirty="0">
                <a:ea typeface="Menlo" panose="020B0609030804020204" pitchFamily="49" charset="0"/>
                <a:cs typeface="Menlo" panose="020B0609030804020204" pitchFamily="49" charset="0"/>
              </a:rPr>
              <a:t> subisce un cambiamento di stato.</a:t>
            </a:r>
          </a:p>
          <a:p>
            <a:pPr marL="1333486" lvl="2" indent="-342900">
              <a:lnSpc>
                <a:spcPct val="115000"/>
              </a:lnSpc>
              <a:buFont typeface="Symbol" panose="05050102010706020507" pitchFamily="18" charset="2"/>
              <a:buChar char=""/>
            </a:pPr>
            <a:r>
              <a:rPr lang="it-IT" sz="1400" dirty="0">
                <a:ea typeface="Menlo" panose="020B0609030804020204" pitchFamily="49" charset="0"/>
                <a:cs typeface="Menlo" panose="020B0609030804020204" pitchFamily="49" charset="0"/>
              </a:rPr>
              <a:t>Programmazione temporale dei </a:t>
            </a:r>
            <a:r>
              <a:rPr lang="it-IT" sz="1400" dirty="0" err="1">
                <a:ea typeface="Menlo" panose="020B0609030804020204" pitchFamily="49" charset="0"/>
                <a:cs typeface="Menlo" panose="020B0609030804020204" pitchFamily="49" charset="0"/>
              </a:rPr>
              <a:t>device</a:t>
            </a:r>
            <a:r>
              <a:rPr lang="it-IT" sz="1400" dirty="0">
                <a:ea typeface="Menlo" panose="020B0609030804020204" pitchFamily="49" charset="0"/>
                <a:cs typeface="Menlo" panose="020B0609030804020204" pitchFamily="49" charset="0"/>
              </a:rPr>
              <a:t> e delle funzioni. (La parola schedule è già stata inserita tra le parole riservate)</a:t>
            </a:r>
          </a:p>
          <a:p>
            <a:pPr marL="1333486" lvl="2" indent="-342900">
              <a:lnSpc>
                <a:spcPct val="115000"/>
              </a:lnSpc>
              <a:spcAft>
                <a:spcPts val="1000"/>
              </a:spcAft>
              <a:buFont typeface="Symbol" panose="05050102010706020507" pitchFamily="18" charset="2"/>
              <a:buChar char=""/>
            </a:pPr>
            <a:r>
              <a:rPr lang="it-IT" sz="1400" dirty="0">
                <a:ea typeface="Menlo" panose="020B0609030804020204" pitchFamily="49" charset="0"/>
                <a:cs typeface="Menlo" panose="020B0609030804020204" pitchFamily="49" charset="0"/>
              </a:rPr>
              <a:t>Modifiche all’SDK per permettere la connessione tramite la rete </a:t>
            </a:r>
            <a:r>
              <a:rPr lang="it-IT" sz="1400" dirty="0" err="1">
                <a:ea typeface="Menlo" panose="020B0609030804020204" pitchFamily="49" charset="0"/>
                <a:cs typeface="Menlo" panose="020B0609030804020204" pitchFamily="49" charset="0"/>
              </a:rPr>
              <a:t>wifi</a:t>
            </a:r>
            <a:r>
              <a:rPr lang="it-IT" sz="1400" dirty="0">
                <a:ea typeface="Menlo" panose="020B0609030804020204" pitchFamily="49" charset="0"/>
                <a:cs typeface="Menlo" panose="020B0609030804020204" pitchFamily="49" charset="0"/>
              </a:rPr>
              <a:t>, </a:t>
            </a:r>
            <a:r>
              <a:rPr lang="it-IT" sz="1400" dirty="0" err="1">
                <a:ea typeface="Menlo" panose="020B0609030804020204" pitchFamily="49" charset="0"/>
                <a:cs typeface="Menlo" panose="020B0609030804020204" pitchFamily="49" charset="0"/>
              </a:rPr>
              <a:t>bluetooth</a:t>
            </a:r>
            <a:r>
              <a:rPr lang="it-IT" sz="1400" dirty="0">
                <a:ea typeface="Menlo" panose="020B0609030804020204" pitchFamily="49" charset="0"/>
                <a:cs typeface="Menlo" panose="020B0609030804020204" pitchFamily="49" charset="0"/>
              </a:rPr>
              <a:t> o </a:t>
            </a:r>
            <a:r>
              <a:rPr lang="it-IT" sz="1400" dirty="0" err="1">
                <a:ea typeface="Menlo" panose="020B0609030804020204" pitchFamily="49" charset="0"/>
                <a:cs typeface="Menlo" panose="020B0609030804020204" pitchFamily="49" charset="0"/>
              </a:rPr>
              <a:t>wired</a:t>
            </a:r>
            <a:r>
              <a:rPr lang="it-IT" sz="1400" dirty="0">
                <a:ea typeface="Menlo" panose="020B0609030804020204" pitchFamily="49" charset="0"/>
                <a:cs typeface="Menlo" panose="020B0609030804020204" pitchFamily="49" charset="0"/>
              </a:rPr>
              <a:t> a dispositivi reali connessi in rete.</a:t>
            </a:r>
          </a:p>
        </p:txBody>
      </p:sp>
    </p:spTree>
    <p:extLst>
      <p:ext uri="{BB962C8B-B14F-4D97-AF65-F5344CB8AC3E}">
        <p14:creationId xmlns:p14="http://schemas.microsoft.com/office/powerpoint/2010/main" val="3124199790"/>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5A7AB3DB-2E63-C942-8C9A-2F7162817A43}"/>
              </a:ext>
            </a:extLst>
          </p:cNvPr>
          <p:cNvPicPr>
            <a:picLocks noChangeAspect="1"/>
          </p:cNvPicPr>
          <p:nvPr/>
        </p:nvPicPr>
        <p:blipFill>
          <a:blip r:embed="rId2"/>
          <a:stretch>
            <a:fillRect/>
          </a:stretch>
        </p:blipFill>
        <p:spPr>
          <a:xfrm>
            <a:off x="1874045" y="3073177"/>
            <a:ext cx="1595224" cy="1595224"/>
          </a:xfrm>
          <a:prstGeom prst="rect">
            <a:avLst/>
          </a:prstGeom>
        </p:spPr>
      </p:pic>
      <p:sp>
        <p:nvSpPr>
          <p:cNvPr id="8" name="CasellaDiTesto 7">
            <a:extLst>
              <a:ext uri="{FF2B5EF4-FFF2-40B4-BE49-F238E27FC236}">
                <a16:creationId xmlns:a16="http://schemas.microsoft.com/office/drawing/2014/main" id="{A361645F-6095-0541-9197-82175726777A}"/>
              </a:ext>
            </a:extLst>
          </p:cNvPr>
          <p:cNvSpPr txBox="1"/>
          <p:nvPr/>
        </p:nvSpPr>
        <p:spPr>
          <a:xfrm>
            <a:off x="1055691" y="4844070"/>
            <a:ext cx="3231931" cy="461665"/>
          </a:xfrm>
          <a:prstGeom prst="rect">
            <a:avLst/>
          </a:prstGeom>
          <a:noFill/>
        </p:spPr>
        <p:txBody>
          <a:bodyPr wrap="square" rtlCol="0">
            <a:spAutoFit/>
          </a:bodyPr>
          <a:lstStyle/>
          <a:p>
            <a:pPr algn="ctr"/>
            <a:r>
              <a:rPr lang="it-IT" sz="2400" b="1" dirty="0"/>
              <a:t>Andrea Vaiuso</a:t>
            </a:r>
          </a:p>
        </p:txBody>
      </p:sp>
      <p:sp>
        <p:nvSpPr>
          <p:cNvPr id="9" name="CasellaDiTesto 8">
            <a:extLst>
              <a:ext uri="{FF2B5EF4-FFF2-40B4-BE49-F238E27FC236}">
                <a16:creationId xmlns:a16="http://schemas.microsoft.com/office/drawing/2014/main" id="{EE42670B-4CFC-A046-B132-CD25B4DB41AB}"/>
              </a:ext>
            </a:extLst>
          </p:cNvPr>
          <p:cNvSpPr txBox="1"/>
          <p:nvPr/>
        </p:nvSpPr>
        <p:spPr>
          <a:xfrm>
            <a:off x="775853" y="5357099"/>
            <a:ext cx="3791606" cy="523220"/>
          </a:xfrm>
          <a:prstGeom prst="rect">
            <a:avLst/>
          </a:prstGeom>
          <a:noFill/>
        </p:spPr>
        <p:txBody>
          <a:bodyPr wrap="square" rtlCol="0">
            <a:spAutoFit/>
          </a:bodyPr>
          <a:lstStyle/>
          <a:p>
            <a:pPr algn="ctr"/>
            <a:r>
              <a:rPr lang="it-IT" sz="1600" dirty="0" err="1"/>
              <a:t>Tel</a:t>
            </a:r>
            <a:r>
              <a:rPr lang="it-IT" sz="1600" dirty="0"/>
              <a:t>: +39 3345024316</a:t>
            </a:r>
          </a:p>
          <a:p>
            <a:pPr algn="ctr"/>
            <a:r>
              <a:rPr lang="it-IT" sz="1200" dirty="0" err="1"/>
              <a:t>andrea.vaiuso@community.unipa.it</a:t>
            </a:r>
            <a:endParaRPr lang="it-IT" sz="1200" dirty="0"/>
          </a:p>
        </p:txBody>
      </p:sp>
      <p:pic>
        <p:nvPicPr>
          <p:cNvPr id="11" name="Immagine 10">
            <a:extLst>
              <a:ext uri="{FF2B5EF4-FFF2-40B4-BE49-F238E27FC236}">
                <a16:creationId xmlns:a16="http://schemas.microsoft.com/office/drawing/2014/main" id="{42CBB82C-0B69-604D-A59A-3861505CD9B2}"/>
              </a:ext>
            </a:extLst>
          </p:cNvPr>
          <p:cNvPicPr>
            <a:picLocks noChangeAspect="1"/>
          </p:cNvPicPr>
          <p:nvPr/>
        </p:nvPicPr>
        <p:blipFill>
          <a:blip r:embed="rId3"/>
          <a:stretch>
            <a:fillRect/>
          </a:stretch>
        </p:blipFill>
        <p:spPr>
          <a:xfrm>
            <a:off x="5298388" y="3078326"/>
            <a:ext cx="1595224" cy="1595224"/>
          </a:xfrm>
          <a:prstGeom prst="rect">
            <a:avLst/>
          </a:prstGeom>
        </p:spPr>
      </p:pic>
      <p:sp>
        <p:nvSpPr>
          <p:cNvPr id="13" name="CasellaDiTesto 12">
            <a:extLst>
              <a:ext uri="{FF2B5EF4-FFF2-40B4-BE49-F238E27FC236}">
                <a16:creationId xmlns:a16="http://schemas.microsoft.com/office/drawing/2014/main" id="{5179D9C7-52ED-9342-B488-846C74DAAEF4}"/>
              </a:ext>
            </a:extLst>
          </p:cNvPr>
          <p:cNvSpPr txBox="1"/>
          <p:nvPr/>
        </p:nvSpPr>
        <p:spPr>
          <a:xfrm>
            <a:off x="4480034" y="4847706"/>
            <a:ext cx="3231931" cy="461665"/>
          </a:xfrm>
          <a:prstGeom prst="rect">
            <a:avLst/>
          </a:prstGeom>
          <a:noFill/>
        </p:spPr>
        <p:txBody>
          <a:bodyPr wrap="square" rtlCol="0">
            <a:spAutoFit/>
          </a:bodyPr>
          <a:lstStyle/>
          <a:p>
            <a:pPr algn="ctr"/>
            <a:r>
              <a:rPr lang="it-IT" sz="2400" b="1" dirty="0"/>
              <a:t>Luca La Barbera</a:t>
            </a:r>
          </a:p>
        </p:txBody>
      </p:sp>
      <p:sp>
        <p:nvSpPr>
          <p:cNvPr id="14" name="CasellaDiTesto 13">
            <a:extLst>
              <a:ext uri="{FF2B5EF4-FFF2-40B4-BE49-F238E27FC236}">
                <a16:creationId xmlns:a16="http://schemas.microsoft.com/office/drawing/2014/main" id="{FA8F8FD5-48B6-D34E-9BCF-7176826FD3A1}"/>
              </a:ext>
            </a:extLst>
          </p:cNvPr>
          <p:cNvSpPr txBox="1"/>
          <p:nvPr/>
        </p:nvSpPr>
        <p:spPr>
          <a:xfrm>
            <a:off x="4200196" y="5353462"/>
            <a:ext cx="3791606" cy="523220"/>
          </a:xfrm>
          <a:prstGeom prst="rect">
            <a:avLst/>
          </a:prstGeom>
          <a:noFill/>
        </p:spPr>
        <p:txBody>
          <a:bodyPr wrap="square" rtlCol="0">
            <a:spAutoFit/>
          </a:bodyPr>
          <a:lstStyle/>
          <a:p>
            <a:pPr algn="ctr"/>
            <a:r>
              <a:rPr lang="it-IT" sz="1600" dirty="0" err="1"/>
              <a:t>Tel</a:t>
            </a:r>
            <a:r>
              <a:rPr lang="it-IT" sz="1600" dirty="0"/>
              <a:t>: +39 3271530104</a:t>
            </a:r>
          </a:p>
          <a:p>
            <a:pPr algn="ctr"/>
            <a:r>
              <a:rPr lang="it-IT" sz="1200" dirty="0"/>
              <a:t>luca.labarbera02@community.unipa.it</a:t>
            </a:r>
          </a:p>
        </p:txBody>
      </p:sp>
      <p:pic>
        <p:nvPicPr>
          <p:cNvPr id="19" name="Immagine 18">
            <a:extLst>
              <a:ext uri="{FF2B5EF4-FFF2-40B4-BE49-F238E27FC236}">
                <a16:creationId xmlns:a16="http://schemas.microsoft.com/office/drawing/2014/main" id="{B8F672DD-B4ED-8644-8E98-440C65DF7D8C}"/>
              </a:ext>
            </a:extLst>
          </p:cNvPr>
          <p:cNvPicPr>
            <a:picLocks noChangeAspect="1"/>
          </p:cNvPicPr>
          <p:nvPr/>
        </p:nvPicPr>
        <p:blipFill rotWithShape="1">
          <a:blip r:embed="rId4"/>
          <a:srcRect t="30697" b="18716"/>
          <a:stretch/>
        </p:blipFill>
        <p:spPr>
          <a:xfrm>
            <a:off x="0" y="0"/>
            <a:ext cx="12192000" cy="2492371"/>
          </a:xfrm>
          <a:prstGeom prst="rect">
            <a:avLst/>
          </a:prstGeom>
        </p:spPr>
      </p:pic>
      <p:pic>
        <p:nvPicPr>
          <p:cNvPr id="21" name="Immagine 20">
            <a:extLst>
              <a:ext uri="{FF2B5EF4-FFF2-40B4-BE49-F238E27FC236}">
                <a16:creationId xmlns:a16="http://schemas.microsoft.com/office/drawing/2014/main" id="{7366DD0D-EA5B-DF45-A5D8-4C89F69AD584}"/>
              </a:ext>
            </a:extLst>
          </p:cNvPr>
          <p:cNvPicPr>
            <a:picLocks noChangeAspect="1"/>
          </p:cNvPicPr>
          <p:nvPr/>
        </p:nvPicPr>
        <p:blipFill>
          <a:blip r:embed="rId5"/>
          <a:stretch>
            <a:fillRect/>
          </a:stretch>
        </p:blipFill>
        <p:spPr>
          <a:xfrm>
            <a:off x="8722731" y="3073177"/>
            <a:ext cx="1595224" cy="1595224"/>
          </a:xfrm>
          <a:prstGeom prst="rect">
            <a:avLst/>
          </a:prstGeom>
        </p:spPr>
      </p:pic>
      <p:sp>
        <p:nvSpPr>
          <p:cNvPr id="22" name="CasellaDiTesto 21">
            <a:extLst>
              <a:ext uri="{FF2B5EF4-FFF2-40B4-BE49-F238E27FC236}">
                <a16:creationId xmlns:a16="http://schemas.microsoft.com/office/drawing/2014/main" id="{724EF8DF-6F2A-2342-A96F-5DB7992E846D}"/>
              </a:ext>
            </a:extLst>
          </p:cNvPr>
          <p:cNvSpPr txBox="1"/>
          <p:nvPr/>
        </p:nvSpPr>
        <p:spPr>
          <a:xfrm>
            <a:off x="7904377" y="4844069"/>
            <a:ext cx="3231931" cy="461665"/>
          </a:xfrm>
          <a:prstGeom prst="rect">
            <a:avLst/>
          </a:prstGeom>
          <a:noFill/>
        </p:spPr>
        <p:txBody>
          <a:bodyPr wrap="square" rtlCol="0">
            <a:spAutoFit/>
          </a:bodyPr>
          <a:lstStyle/>
          <a:p>
            <a:pPr algn="ctr"/>
            <a:r>
              <a:rPr lang="it-IT" sz="2400" b="1" dirty="0"/>
              <a:t>Salvatore Drago</a:t>
            </a:r>
          </a:p>
        </p:txBody>
      </p:sp>
      <p:sp>
        <p:nvSpPr>
          <p:cNvPr id="23" name="CasellaDiTesto 22">
            <a:extLst>
              <a:ext uri="{FF2B5EF4-FFF2-40B4-BE49-F238E27FC236}">
                <a16:creationId xmlns:a16="http://schemas.microsoft.com/office/drawing/2014/main" id="{B82DF0E0-025A-C541-AD29-C76E54636D7F}"/>
              </a:ext>
            </a:extLst>
          </p:cNvPr>
          <p:cNvSpPr txBox="1"/>
          <p:nvPr/>
        </p:nvSpPr>
        <p:spPr>
          <a:xfrm>
            <a:off x="7711965" y="5349825"/>
            <a:ext cx="3791606" cy="523220"/>
          </a:xfrm>
          <a:prstGeom prst="rect">
            <a:avLst/>
          </a:prstGeom>
          <a:noFill/>
        </p:spPr>
        <p:txBody>
          <a:bodyPr wrap="square" rtlCol="0">
            <a:spAutoFit/>
          </a:bodyPr>
          <a:lstStyle/>
          <a:p>
            <a:pPr algn="ctr"/>
            <a:r>
              <a:rPr lang="it-IT" sz="1600" dirty="0" err="1"/>
              <a:t>Tel</a:t>
            </a:r>
            <a:r>
              <a:rPr lang="it-IT" sz="1600" dirty="0"/>
              <a:t>: +39 366 8410024</a:t>
            </a:r>
          </a:p>
          <a:p>
            <a:pPr algn="ctr"/>
            <a:r>
              <a:rPr lang="it-IT" sz="1200" dirty="0"/>
              <a:t>salvatore.drago06@community.unipa.it</a:t>
            </a:r>
          </a:p>
        </p:txBody>
      </p:sp>
    </p:spTree>
    <p:extLst>
      <p:ext uri="{BB962C8B-B14F-4D97-AF65-F5344CB8AC3E}">
        <p14:creationId xmlns:p14="http://schemas.microsoft.com/office/powerpoint/2010/main" val="892017376"/>
      </p:ext>
    </p:extLst>
  </p:cSld>
  <p:clrMapOvr>
    <a:masterClrMapping/>
  </p:clrMapOvr>
  <p:transition spd="slow">
    <p:push dir="u"/>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tazione">
  <a:themeElements>
    <a:clrScheme name="Blu verde">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Citazion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Citazion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ACECE1E4-636E-48DB-87ED-4A76DC93378F}"/>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{F0F58C4C-C5DE-1C4A-A327-24436F22E448}tf10001121</Template>
  <TotalTime>1403</TotalTime>
  <Words>709</Words>
  <Application>Microsoft Macintosh PowerPoint</Application>
  <PresentationFormat>Widescreen</PresentationFormat>
  <Paragraphs>93</Paragraphs>
  <Slides>9</Slides>
  <Notes>2</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9</vt:i4>
      </vt:variant>
    </vt:vector>
  </HeadingPairs>
  <TitlesOfParts>
    <vt:vector size="14" baseType="lpstr">
      <vt:lpstr>Calibri</vt:lpstr>
      <vt:lpstr>Century Gothic</vt:lpstr>
      <vt:lpstr>Symbol</vt:lpstr>
      <vt:lpstr>Wingdings 2</vt:lpstr>
      <vt:lpstr>Citazione</vt:lpstr>
      <vt:lpstr>Presentazione standard di PowerPoint</vt:lpstr>
      <vt:lpstr>Introduzione</vt:lpstr>
      <vt:lpstr>DJI MAVIC 2 PRO</vt:lpstr>
      <vt:lpstr>DJI MAVIC 2 PRO</vt:lpstr>
      <vt:lpstr>DJI MAVIC 2 PRO</vt:lpstr>
      <vt:lpstr>DJI MAVIC 2 PRO</vt:lpstr>
      <vt:lpstr>Diapositiva</vt:lpstr>
      <vt:lpstr>Roadmap aggiornamenti</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Andrea Vaiuso</dc:creator>
  <cp:lastModifiedBy>Andrea Vaiuso</cp:lastModifiedBy>
  <cp:revision>63</cp:revision>
  <dcterms:created xsi:type="dcterms:W3CDTF">2020-07-14T14:26:04Z</dcterms:created>
  <dcterms:modified xsi:type="dcterms:W3CDTF">2022-02-07T18:28:29Z</dcterms:modified>
</cp:coreProperties>
</file>

<file path=docProps/thumbnail.jpeg>
</file>